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99" r:id="rId4"/>
  </p:sldMasterIdLst>
  <p:notesMasterIdLst>
    <p:notesMasterId r:id="rId56"/>
  </p:notesMasterIdLst>
  <p:sldIdLst>
    <p:sldId id="257" r:id="rId5"/>
    <p:sldId id="258" r:id="rId6"/>
    <p:sldId id="261" r:id="rId7"/>
    <p:sldId id="280" r:id="rId8"/>
    <p:sldId id="264" r:id="rId9"/>
    <p:sldId id="268" r:id="rId10"/>
    <p:sldId id="272" r:id="rId11"/>
    <p:sldId id="265" r:id="rId12"/>
    <p:sldId id="273" r:id="rId13"/>
    <p:sldId id="266" r:id="rId14"/>
    <p:sldId id="276" r:id="rId15"/>
    <p:sldId id="267" r:id="rId16"/>
    <p:sldId id="277" r:id="rId17"/>
    <p:sldId id="275" r:id="rId18"/>
    <p:sldId id="270" r:id="rId19"/>
    <p:sldId id="278" r:id="rId20"/>
    <p:sldId id="279" r:id="rId21"/>
    <p:sldId id="318" r:id="rId22"/>
    <p:sldId id="282" r:id="rId23"/>
    <p:sldId id="286" r:id="rId24"/>
    <p:sldId id="302" r:id="rId25"/>
    <p:sldId id="291" r:id="rId26"/>
    <p:sldId id="303" r:id="rId27"/>
    <p:sldId id="304" r:id="rId28"/>
    <p:sldId id="305" r:id="rId29"/>
    <p:sldId id="292" r:id="rId30"/>
    <p:sldId id="306" r:id="rId31"/>
    <p:sldId id="307" r:id="rId32"/>
    <p:sldId id="308" r:id="rId33"/>
    <p:sldId id="284" r:id="rId34"/>
    <p:sldId id="309" r:id="rId35"/>
    <p:sldId id="285" r:id="rId36"/>
    <p:sldId id="310" r:id="rId37"/>
    <p:sldId id="311" r:id="rId38"/>
    <p:sldId id="287" r:id="rId39"/>
    <p:sldId id="312" r:id="rId40"/>
    <p:sldId id="288" r:id="rId41"/>
    <p:sldId id="313" r:id="rId42"/>
    <p:sldId id="314" r:id="rId43"/>
    <p:sldId id="289" r:id="rId44"/>
    <p:sldId id="315" r:id="rId45"/>
    <p:sldId id="319" r:id="rId46"/>
    <p:sldId id="290" r:id="rId47"/>
    <p:sldId id="298" r:id="rId48"/>
    <p:sldId id="295" r:id="rId49"/>
    <p:sldId id="296" r:id="rId50"/>
    <p:sldId id="300" r:id="rId51"/>
    <p:sldId id="299" r:id="rId52"/>
    <p:sldId id="317" r:id="rId53"/>
    <p:sldId id="301" r:id="rId54"/>
    <p:sldId id="320" r:id="rId5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B54EDB3-2667-4F01-B804-CFBDDD81540F}">
          <p14:sldIdLst>
            <p14:sldId id="257"/>
            <p14:sldId id="258"/>
            <p14:sldId id="261"/>
            <p14:sldId id="280"/>
            <p14:sldId id="264"/>
            <p14:sldId id="268"/>
            <p14:sldId id="272"/>
            <p14:sldId id="265"/>
            <p14:sldId id="273"/>
            <p14:sldId id="266"/>
            <p14:sldId id="276"/>
            <p14:sldId id="267"/>
            <p14:sldId id="277"/>
            <p14:sldId id="275"/>
            <p14:sldId id="270"/>
            <p14:sldId id="278"/>
            <p14:sldId id="279"/>
            <p14:sldId id="318"/>
            <p14:sldId id="282"/>
            <p14:sldId id="286"/>
            <p14:sldId id="302"/>
            <p14:sldId id="291"/>
            <p14:sldId id="303"/>
            <p14:sldId id="304"/>
            <p14:sldId id="305"/>
            <p14:sldId id="292"/>
            <p14:sldId id="306"/>
            <p14:sldId id="307"/>
            <p14:sldId id="308"/>
            <p14:sldId id="284"/>
            <p14:sldId id="309"/>
            <p14:sldId id="285"/>
            <p14:sldId id="310"/>
            <p14:sldId id="311"/>
            <p14:sldId id="287"/>
            <p14:sldId id="312"/>
            <p14:sldId id="288"/>
            <p14:sldId id="313"/>
            <p14:sldId id="314"/>
            <p14:sldId id="289"/>
            <p14:sldId id="315"/>
            <p14:sldId id="319"/>
            <p14:sldId id="290"/>
            <p14:sldId id="298"/>
            <p14:sldId id="295"/>
            <p14:sldId id="296"/>
            <p14:sldId id="300"/>
            <p14:sldId id="299"/>
            <p14:sldId id="317"/>
            <p14:sldId id="301"/>
            <p14:sldId id="32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2500" autoAdjust="0"/>
  </p:normalViewPr>
  <p:slideViewPr>
    <p:cSldViewPr snapToGrid="0">
      <p:cViewPr varScale="1">
        <p:scale>
          <a:sx n="85" d="100"/>
          <a:sy n="85" d="100"/>
        </p:scale>
        <p:origin x="59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jpe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ECAED-8EB8-4682-9E12-C4D767245DBD}" type="datetimeFigureOut">
              <a:rPr lang="en-IN" smtClean="0"/>
              <a:t>21-08-2021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4F4008-4CC9-4219-8352-50C9B636989D}" type="slidenum">
              <a:rPr lang="en-IN" smtClean="0"/>
              <a:t>‹#›</a:t>
            </a:fld>
            <a:endParaRPr lang="en-IN"/>
          </a:p>
        </p:txBody>
      </p:sp>
    </p:spTree>
    <p:extLst>
      <p:ext uri="{BB962C8B-B14F-4D97-AF65-F5344CB8AC3E}">
        <p14:creationId xmlns:p14="http://schemas.microsoft.com/office/powerpoint/2010/main" val="29789396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EA0C0817-A112-4847-8014-A94B7D2A4EA3}" type="datetime1">
              <a:rPr lang="en-US" smtClean="0"/>
              <a:t>8/21/2021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20729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8/21/2021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870920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8/21/2021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1152617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8/21/2021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6420885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F6FA2B21-3FCD-4721-B95C-427943F61125}" type="datetime1">
              <a:rPr lang="en-US" smtClean="0"/>
              <a:t>8/21/2021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2968128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8/21/2021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393653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8/21/2021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2337952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8/21/2021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1792112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F6FA2B21-3FCD-4721-B95C-427943F61125}" type="datetime1">
              <a:rPr lang="en-US" smtClean="0"/>
              <a:t>8/21/2021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0335227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8/21/2021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668918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D9C646AA-F36E-4540-911D-FFFC0A0EF24A}" type="datetime1">
              <a:rPr lang="en-US" smtClean="0"/>
              <a:t>8/21/2021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69414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8/21/2021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691322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8/21/2021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34326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8/21/2021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65675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8/21/2021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95012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8/21/2021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620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8/21/2021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03689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8/21/2021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670986574"/>
      </p:ext>
    </p:extLst>
  </p:cSld>
  <p:clrMap bg1="lt1" tx1="dk1" bg2="lt2" tx2="dk2" accent1="accent1" accent2="accent2" accent3="accent3" accent4="accent4" accent5="accent5" accent6="accent6" hlink="hlink" folHlink="folHlink"/>
  <p:sldLayoutIdLst>
    <p:sldLayoutId id="2147484100" r:id="rId1"/>
    <p:sldLayoutId id="2147484101" r:id="rId2"/>
    <p:sldLayoutId id="2147484102" r:id="rId3"/>
    <p:sldLayoutId id="2147484103" r:id="rId4"/>
    <p:sldLayoutId id="2147484104" r:id="rId5"/>
    <p:sldLayoutId id="2147484105" r:id="rId6"/>
    <p:sldLayoutId id="2147484106" r:id="rId7"/>
    <p:sldLayoutId id="2147484107" r:id="rId8"/>
    <p:sldLayoutId id="2147484108" r:id="rId9"/>
    <p:sldLayoutId id="2147484109" r:id="rId10"/>
    <p:sldLayoutId id="2147484110" r:id="rId11"/>
    <p:sldLayoutId id="2147484111" r:id="rId12"/>
    <p:sldLayoutId id="2147484112" r:id="rId13"/>
    <p:sldLayoutId id="2147484113" r:id="rId14"/>
    <p:sldLayoutId id="2147484114" r:id="rId15"/>
    <p:sldLayoutId id="2147484115" r:id="rId16"/>
    <p:sldLayoutId id="2147484116"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PIANO TILES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86364"/>
            <a:ext cx="4775075" cy="569279"/>
          </a:xfrm>
        </p:spPr>
        <p:txBody>
          <a:bodyPr>
            <a:normAutofit/>
          </a:bodyPr>
          <a:lstStyle/>
          <a:p>
            <a:pPr>
              <a:spcAft>
                <a:spcPts val="600"/>
              </a:spcAft>
            </a:pPr>
            <a:r>
              <a:rPr lang="en-US" sz="2000" dirty="0">
                <a:solidFill>
                  <a:schemeClr val="tx1"/>
                </a:solidFill>
              </a:rPr>
              <a:t>By Astha Modi and Shobhit Sinha</a:t>
            </a:r>
          </a:p>
        </p:txBody>
      </p:sp>
      <p:pic>
        <p:nvPicPr>
          <p:cNvPr id="5" name="Picture 4">
            <a:extLst>
              <a:ext uri="{FF2B5EF4-FFF2-40B4-BE49-F238E27FC236}">
                <a16:creationId xmlns:a16="http://schemas.microsoft.com/office/drawing/2014/main" id="{0DD95B07-67DF-4490-8578-D7FCED552E18}"/>
              </a:ext>
            </a:extLst>
          </p:cNvPr>
          <p:cNvPicPr>
            <a:picLocks noChangeAspect="1"/>
          </p:cNvPicPr>
          <p:nvPr/>
        </p:nvPicPr>
        <p:blipFill>
          <a:blip r:embed="rId3"/>
          <a:stretch>
            <a:fillRect/>
          </a:stretch>
        </p:blipFill>
        <p:spPr>
          <a:xfrm>
            <a:off x="5619565" y="381740"/>
            <a:ext cx="5528029" cy="6098959"/>
          </a:xfrm>
          <a:prstGeom prst="rect">
            <a:avLst/>
          </a:prstGeom>
        </p:spPr>
      </p:pic>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B4D8F86-DAC9-4160-9EB8-07F1137C4E2E}"/>
              </a:ext>
            </a:extLst>
          </p:cNvPr>
          <p:cNvSpPr txBox="1"/>
          <p:nvPr/>
        </p:nvSpPr>
        <p:spPr>
          <a:xfrm>
            <a:off x="609600" y="1455939"/>
            <a:ext cx="10972800" cy="3816429"/>
          </a:xfrm>
          <a:prstGeom prst="rect">
            <a:avLst/>
          </a:prstGeom>
          <a:noFill/>
        </p:spPr>
        <p:txBody>
          <a:bodyPr wrap="square" rtlCol="0">
            <a:spAutoFit/>
          </a:bodyPr>
          <a:lstStyle/>
          <a:p>
            <a:pPr marL="342900" indent="-342900">
              <a:buFont typeface="Wingdings" panose="05000000000000000000" pitchFamily="2" charset="2"/>
              <a:buChar char="v"/>
            </a:pPr>
            <a:r>
              <a:rPr lang="en-IN" sz="2400" b="1" u="sng" dirty="0"/>
              <a:t>Step 3:</a:t>
            </a:r>
          </a:p>
          <a:p>
            <a:br>
              <a:rPr lang="en-IN" dirty="0"/>
            </a:br>
            <a:r>
              <a:rPr lang="en-IN" sz="2000" dirty="0"/>
              <a:t>Piano tiles is a game where the player’s objective is to press on </a:t>
            </a:r>
            <a:r>
              <a:rPr lang="en-IN" sz="2000" b="1" dirty="0"/>
              <a:t>black tile</a:t>
            </a:r>
            <a:r>
              <a:rPr lang="en-IN" sz="2000" dirty="0"/>
              <a:t> visible in the </a:t>
            </a:r>
            <a:r>
              <a:rPr lang="en-IN" sz="2000" b="1" dirty="0"/>
              <a:t>lowermost row</a:t>
            </a:r>
            <a:r>
              <a:rPr lang="en-IN" sz="2000" dirty="0"/>
              <a:t> of the window, as they randomly appear on the top of the screen while avoiding white tile. When each black tile is pressed, the tiles on the screen automatically move and the player must keep up with the pace. The game lasts until one tile is missed in between, or a white tile is clicked/ pressed. As the player moves further in the game, the score automatically keeps on incrementing. As soon the game ends, the score of the player would be displayed. </a:t>
            </a:r>
          </a:p>
          <a:p>
            <a:r>
              <a:rPr lang="en-IN" sz="2000" dirty="0"/>
              <a:t>If a user does not press any tile on the window for </a:t>
            </a:r>
            <a:r>
              <a:rPr lang="en-IN" sz="2000" b="1" dirty="0"/>
              <a:t>10 seconds </a:t>
            </a:r>
            <a:r>
              <a:rPr lang="en-IN" sz="2000" dirty="0"/>
              <a:t>the game would automatically come to an end and take the user to the window where the score is displayed.</a:t>
            </a:r>
          </a:p>
        </p:txBody>
      </p:sp>
    </p:spTree>
    <p:extLst>
      <p:ext uri="{BB962C8B-B14F-4D97-AF65-F5344CB8AC3E}">
        <p14:creationId xmlns:p14="http://schemas.microsoft.com/office/powerpoint/2010/main" val="1761219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9FA89C9A-7A27-485A-BF65-3FE464ABF8DE}"/>
              </a:ext>
            </a:extLst>
          </p:cNvPr>
          <p:cNvSpPr txBox="1"/>
          <p:nvPr/>
        </p:nvSpPr>
        <p:spPr>
          <a:xfrm>
            <a:off x="740176" y="1130439"/>
            <a:ext cx="3559945" cy="5632311"/>
          </a:xfrm>
          <a:prstGeom prst="rect">
            <a:avLst/>
          </a:prstGeom>
          <a:noFill/>
        </p:spPr>
        <p:txBody>
          <a:bodyPr wrap="square" rtlCol="0">
            <a:spAutoFit/>
          </a:bodyPr>
          <a:lstStyle/>
          <a:p>
            <a:pPr algn="ctr"/>
            <a:r>
              <a:rPr lang="en-IN" sz="3600" b="1" i="1" dirty="0"/>
              <a:t>When the black tile is pressed the score automatically keeps on incrementing, high score can be seen on the top left corner.</a:t>
            </a:r>
          </a:p>
        </p:txBody>
      </p:sp>
      <p:pic>
        <p:nvPicPr>
          <p:cNvPr id="3" name="Picture 2">
            <a:extLst>
              <a:ext uri="{FF2B5EF4-FFF2-40B4-BE49-F238E27FC236}">
                <a16:creationId xmlns:a16="http://schemas.microsoft.com/office/drawing/2014/main" id="{28D8AA76-E176-4147-99B4-E3B00B853553}"/>
              </a:ext>
            </a:extLst>
          </p:cNvPr>
          <p:cNvPicPr>
            <a:picLocks noChangeAspect="1"/>
          </p:cNvPicPr>
          <p:nvPr/>
        </p:nvPicPr>
        <p:blipFill>
          <a:blip r:embed="rId2"/>
          <a:stretch>
            <a:fillRect/>
          </a:stretch>
        </p:blipFill>
        <p:spPr>
          <a:xfrm>
            <a:off x="6095999" y="333374"/>
            <a:ext cx="4848226" cy="6191251"/>
          </a:xfrm>
          <a:prstGeom prst="rect">
            <a:avLst/>
          </a:prstGeom>
        </p:spPr>
      </p:pic>
    </p:spTree>
    <p:extLst>
      <p:ext uri="{BB962C8B-B14F-4D97-AF65-F5344CB8AC3E}">
        <p14:creationId xmlns:p14="http://schemas.microsoft.com/office/powerpoint/2010/main" val="734581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13F1062-3B42-42F1-A915-EC0A90AA39C3}"/>
              </a:ext>
            </a:extLst>
          </p:cNvPr>
          <p:cNvSpPr txBox="1"/>
          <p:nvPr/>
        </p:nvSpPr>
        <p:spPr>
          <a:xfrm>
            <a:off x="569650" y="1853430"/>
            <a:ext cx="11052699" cy="2985433"/>
          </a:xfrm>
          <a:prstGeom prst="rect">
            <a:avLst/>
          </a:prstGeom>
          <a:noFill/>
        </p:spPr>
        <p:txBody>
          <a:bodyPr wrap="square" rtlCol="0">
            <a:spAutoFit/>
          </a:bodyPr>
          <a:lstStyle/>
          <a:p>
            <a:pPr marL="342900" indent="-342900">
              <a:buFont typeface="Wingdings" panose="05000000000000000000" pitchFamily="2" charset="2"/>
              <a:buChar char="v"/>
            </a:pPr>
            <a:r>
              <a:rPr lang="en-IN" sz="2400" b="1" i="1" u="sng" dirty="0"/>
              <a:t>STEP 4:</a:t>
            </a:r>
          </a:p>
          <a:p>
            <a:endParaRPr lang="en-IN" sz="2400" b="1" i="1" dirty="0"/>
          </a:p>
          <a:p>
            <a:r>
              <a:rPr lang="en-IN" sz="2000" dirty="0"/>
              <a:t>When the game comes to an end, it takes the user to the </a:t>
            </a:r>
            <a:r>
              <a:rPr lang="en-IN" sz="2000" b="1" dirty="0"/>
              <a:t>scorecard </a:t>
            </a:r>
            <a:r>
              <a:rPr lang="en-IN" sz="2000" dirty="0"/>
              <a:t>where the current score of the user is displayed. When the user is playing the game for the first time, the current score would be the high score of the game. A message is displayed indicating that the user has scored highest. If the user is not playing for the first time, if the user’s current score is greater than the high score of the game, then high score of the game is updated and is displayed as the high score with a </a:t>
            </a:r>
            <a:r>
              <a:rPr lang="en-IN" sz="2000" b="1" dirty="0"/>
              <a:t>congratulating message</a:t>
            </a:r>
            <a:r>
              <a:rPr lang="en-IN" sz="2000" dirty="0"/>
              <a:t>. If not only the current score of the user name will be displayed with a message. </a:t>
            </a:r>
          </a:p>
        </p:txBody>
      </p:sp>
    </p:spTree>
    <p:extLst>
      <p:ext uri="{BB962C8B-B14F-4D97-AF65-F5344CB8AC3E}">
        <p14:creationId xmlns:p14="http://schemas.microsoft.com/office/powerpoint/2010/main" val="22708222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BE14363-6387-4153-95F3-872E17349367}"/>
              </a:ext>
            </a:extLst>
          </p:cNvPr>
          <p:cNvSpPr txBox="1"/>
          <p:nvPr/>
        </p:nvSpPr>
        <p:spPr>
          <a:xfrm>
            <a:off x="991340" y="2704237"/>
            <a:ext cx="3409025" cy="1754326"/>
          </a:xfrm>
          <a:prstGeom prst="rect">
            <a:avLst/>
          </a:prstGeom>
          <a:noFill/>
        </p:spPr>
        <p:txBody>
          <a:bodyPr wrap="square" rtlCol="0">
            <a:spAutoFit/>
          </a:bodyPr>
          <a:lstStyle/>
          <a:p>
            <a:pPr algn="ctr"/>
            <a:r>
              <a:rPr lang="en-IN" sz="3600" b="1" i="1" dirty="0"/>
              <a:t>Game over, score displayed</a:t>
            </a:r>
            <a:r>
              <a:rPr lang="en-IN" dirty="0"/>
              <a:t>.</a:t>
            </a:r>
          </a:p>
        </p:txBody>
      </p:sp>
      <p:pic>
        <p:nvPicPr>
          <p:cNvPr id="5" name="Picture 4">
            <a:extLst>
              <a:ext uri="{FF2B5EF4-FFF2-40B4-BE49-F238E27FC236}">
                <a16:creationId xmlns:a16="http://schemas.microsoft.com/office/drawing/2014/main" id="{BA7D86E1-3C11-4F00-8A78-1A847C51A021}"/>
              </a:ext>
            </a:extLst>
          </p:cNvPr>
          <p:cNvPicPr>
            <a:picLocks noChangeAspect="1"/>
          </p:cNvPicPr>
          <p:nvPr/>
        </p:nvPicPr>
        <p:blipFill>
          <a:blip r:embed="rId2"/>
          <a:stretch>
            <a:fillRect/>
          </a:stretch>
        </p:blipFill>
        <p:spPr>
          <a:xfrm>
            <a:off x="5904760" y="354182"/>
            <a:ext cx="5295900" cy="6189494"/>
          </a:xfrm>
          <a:prstGeom prst="rect">
            <a:avLst/>
          </a:prstGeom>
        </p:spPr>
      </p:pic>
    </p:spTree>
    <p:extLst>
      <p:ext uri="{BB962C8B-B14F-4D97-AF65-F5344CB8AC3E}">
        <p14:creationId xmlns:p14="http://schemas.microsoft.com/office/powerpoint/2010/main" val="40316356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5E0DD6D-795A-4710-9EDB-B74020FC0A9A}"/>
              </a:ext>
            </a:extLst>
          </p:cNvPr>
          <p:cNvSpPr txBox="1"/>
          <p:nvPr/>
        </p:nvSpPr>
        <p:spPr>
          <a:xfrm>
            <a:off x="957771" y="2828835"/>
            <a:ext cx="3465497" cy="1200329"/>
          </a:xfrm>
          <a:prstGeom prst="rect">
            <a:avLst/>
          </a:prstGeom>
          <a:noFill/>
        </p:spPr>
        <p:txBody>
          <a:bodyPr wrap="square" rtlCol="0">
            <a:spAutoFit/>
          </a:bodyPr>
          <a:lstStyle/>
          <a:p>
            <a:pPr algn="ctr"/>
            <a:r>
              <a:rPr lang="en-IN" sz="3600" b="1" i="1" dirty="0"/>
              <a:t>New high score created.</a:t>
            </a:r>
          </a:p>
        </p:txBody>
      </p:sp>
      <p:pic>
        <p:nvPicPr>
          <p:cNvPr id="5" name="Picture 4">
            <a:extLst>
              <a:ext uri="{FF2B5EF4-FFF2-40B4-BE49-F238E27FC236}">
                <a16:creationId xmlns:a16="http://schemas.microsoft.com/office/drawing/2014/main" id="{E4450D5C-3063-4BAC-BB08-5F330DFECDCE}"/>
              </a:ext>
            </a:extLst>
          </p:cNvPr>
          <p:cNvPicPr>
            <a:picLocks noChangeAspect="1"/>
          </p:cNvPicPr>
          <p:nvPr/>
        </p:nvPicPr>
        <p:blipFill>
          <a:blip r:embed="rId2"/>
          <a:stretch>
            <a:fillRect/>
          </a:stretch>
        </p:blipFill>
        <p:spPr>
          <a:xfrm>
            <a:off x="5887837" y="352425"/>
            <a:ext cx="5271990" cy="6181725"/>
          </a:xfrm>
          <a:prstGeom prst="rect">
            <a:avLst/>
          </a:prstGeom>
        </p:spPr>
      </p:pic>
    </p:spTree>
    <p:extLst>
      <p:ext uri="{BB962C8B-B14F-4D97-AF65-F5344CB8AC3E}">
        <p14:creationId xmlns:p14="http://schemas.microsoft.com/office/powerpoint/2010/main" val="2001660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8C163A-D8CD-42BD-BE42-940AEC88215A}"/>
              </a:ext>
            </a:extLst>
          </p:cNvPr>
          <p:cNvSpPr txBox="1"/>
          <p:nvPr/>
        </p:nvSpPr>
        <p:spPr>
          <a:xfrm>
            <a:off x="676182" y="2041863"/>
            <a:ext cx="10839635" cy="2369880"/>
          </a:xfrm>
          <a:prstGeom prst="rect">
            <a:avLst/>
          </a:prstGeom>
          <a:noFill/>
        </p:spPr>
        <p:txBody>
          <a:bodyPr wrap="square" rtlCol="0">
            <a:spAutoFit/>
          </a:bodyPr>
          <a:lstStyle/>
          <a:p>
            <a:pPr marL="342900" indent="-342900">
              <a:buFont typeface="Wingdings" panose="05000000000000000000" pitchFamily="2" charset="2"/>
              <a:buChar char="v"/>
            </a:pPr>
            <a:r>
              <a:rPr lang="en-IN" sz="2400" b="1" i="1" u="sng" dirty="0"/>
              <a:t>STEP 5:</a:t>
            </a:r>
          </a:p>
          <a:p>
            <a:endParaRPr lang="en-IN" sz="2400" b="1" i="1" dirty="0"/>
          </a:p>
          <a:p>
            <a:r>
              <a:rPr lang="en-IN" sz="2000" dirty="0"/>
              <a:t>The user can again re-start the play by pressing anywhere on the </a:t>
            </a:r>
            <a:r>
              <a:rPr lang="en-IN" sz="2000" b="1" dirty="0"/>
              <a:t>scorecard</a:t>
            </a:r>
            <a:r>
              <a:rPr lang="en-IN" sz="2000" dirty="0"/>
              <a:t>. When the user does so, again a text box pops up asking the user to press </a:t>
            </a:r>
            <a:r>
              <a:rPr lang="en-IN" sz="2000" b="1" dirty="0"/>
              <a:t>OK</a:t>
            </a:r>
            <a:r>
              <a:rPr lang="en-IN" sz="2000" dirty="0"/>
              <a:t> whenever the user is ready.</a:t>
            </a:r>
          </a:p>
          <a:p>
            <a:r>
              <a:rPr lang="en-IN" sz="2000" dirty="0"/>
              <a:t>To exit the game at any point press the red cross button on the top right corner of the window which would abruptly terminate the game, exiting the window.</a:t>
            </a:r>
          </a:p>
        </p:txBody>
      </p:sp>
    </p:spTree>
    <p:extLst>
      <p:ext uri="{BB962C8B-B14F-4D97-AF65-F5344CB8AC3E}">
        <p14:creationId xmlns:p14="http://schemas.microsoft.com/office/powerpoint/2010/main" val="847664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C02F45-DAB6-43E3-BCA3-FA1DD941AE6F}"/>
              </a:ext>
            </a:extLst>
          </p:cNvPr>
          <p:cNvPicPr>
            <a:picLocks noChangeAspect="1"/>
          </p:cNvPicPr>
          <p:nvPr/>
        </p:nvPicPr>
        <p:blipFill>
          <a:blip r:embed="rId2"/>
          <a:stretch>
            <a:fillRect/>
          </a:stretch>
        </p:blipFill>
        <p:spPr>
          <a:xfrm>
            <a:off x="3659390" y="2505172"/>
            <a:ext cx="2507530" cy="1847653"/>
          </a:xfrm>
          <a:prstGeom prst="rect">
            <a:avLst/>
          </a:prstGeom>
        </p:spPr>
      </p:pic>
      <p:sp>
        <p:nvSpPr>
          <p:cNvPr id="6" name="TextBox 5">
            <a:extLst>
              <a:ext uri="{FF2B5EF4-FFF2-40B4-BE49-F238E27FC236}">
                <a16:creationId xmlns:a16="http://schemas.microsoft.com/office/drawing/2014/main" id="{D21A7681-6270-4205-9712-957579D43EA8}"/>
              </a:ext>
            </a:extLst>
          </p:cNvPr>
          <p:cNvSpPr txBox="1"/>
          <p:nvPr/>
        </p:nvSpPr>
        <p:spPr>
          <a:xfrm>
            <a:off x="425030" y="2828835"/>
            <a:ext cx="2823099" cy="1200329"/>
          </a:xfrm>
          <a:prstGeom prst="rect">
            <a:avLst/>
          </a:prstGeom>
          <a:noFill/>
        </p:spPr>
        <p:txBody>
          <a:bodyPr wrap="square" rtlCol="0">
            <a:spAutoFit/>
          </a:bodyPr>
          <a:lstStyle/>
          <a:p>
            <a:pPr algn="ctr"/>
            <a:r>
              <a:rPr lang="en-IN" sz="3600" b="1" i="1" dirty="0"/>
              <a:t>Playing Again!</a:t>
            </a:r>
          </a:p>
        </p:txBody>
      </p:sp>
      <p:pic>
        <p:nvPicPr>
          <p:cNvPr id="4" name="Picture 3">
            <a:extLst>
              <a:ext uri="{FF2B5EF4-FFF2-40B4-BE49-F238E27FC236}">
                <a16:creationId xmlns:a16="http://schemas.microsoft.com/office/drawing/2014/main" id="{2C473A95-5B14-4730-88F8-FAB0208B11F2}"/>
              </a:ext>
            </a:extLst>
          </p:cNvPr>
          <p:cNvPicPr>
            <a:picLocks noChangeAspect="1"/>
          </p:cNvPicPr>
          <p:nvPr/>
        </p:nvPicPr>
        <p:blipFill>
          <a:blip r:embed="rId3"/>
          <a:stretch>
            <a:fillRect/>
          </a:stretch>
        </p:blipFill>
        <p:spPr>
          <a:xfrm>
            <a:off x="6753225" y="342900"/>
            <a:ext cx="4855960" cy="6381750"/>
          </a:xfrm>
          <a:prstGeom prst="rect">
            <a:avLst/>
          </a:prstGeom>
        </p:spPr>
      </p:pic>
    </p:spTree>
    <p:extLst>
      <p:ext uri="{BB962C8B-B14F-4D97-AF65-F5344CB8AC3E}">
        <p14:creationId xmlns:p14="http://schemas.microsoft.com/office/powerpoint/2010/main" val="17142806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D05A5F2-B7D1-473C-959E-9682F08848AB}"/>
              </a:ext>
            </a:extLst>
          </p:cNvPr>
          <p:cNvSpPr txBox="1"/>
          <p:nvPr/>
        </p:nvSpPr>
        <p:spPr>
          <a:xfrm>
            <a:off x="518697" y="2705010"/>
            <a:ext cx="3966475" cy="1200329"/>
          </a:xfrm>
          <a:prstGeom prst="rect">
            <a:avLst/>
          </a:prstGeom>
          <a:noFill/>
        </p:spPr>
        <p:txBody>
          <a:bodyPr wrap="square" rtlCol="0">
            <a:spAutoFit/>
          </a:bodyPr>
          <a:lstStyle/>
          <a:p>
            <a:pPr algn="ctr"/>
            <a:r>
              <a:rPr lang="en-IN" sz="3600" b="1" i="1" dirty="0"/>
              <a:t>Abruptly closing the window.</a:t>
            </a:r>
          </a:p>
        </p:txBody>
      </p:sp>
      <p:pic>
        <p:nvPicPr>
          <p:cNvPr id="5" name="Picture 4">
            <a:extLst>
              <a:ext uri="{FF2B5EF4-FFF2-40B4-BE49-F238E27FC236}">
                <a16:creationId xmlns:a16="http://schemas.microsoft.com/office/drawing/2014/main" id="{52A5C4FC-96FE-4070-8FE2-6687D27F3682}"/>
              </a:ext>
            </a:extLst>
          </p:cNvPr>
          <p:cNvPicPr>
            <a:picLocks noChangeAspect="1"/>
          </p:cNvPicPr>
          <p:nvPr/>
        </p:nvPicPr>
        <p:blipFill>
          <a:blip r:embed="rId2"/>
          <a:stretch>
            <a:fillRect/>
          </a:stretch>
        </p:blipFill>
        <p:spPr>
          <a:xfrm>
            <a:off x="6515100" y="447676"/>
            <a:ext cx="5276850" cy="6167436"/>
          </a:xfrm>
          <a:prstGeom prst="rect">
            <a:avLst/>
          </a:prstGeom>
        </p:spPr>
      </p:pic>
    </p:spTree>
    <p:extLst>
      <p:ext uri="{BB962C8B-B14F-4D97-AF65-F5344CB8AC3E}">
        <p14:creationId xmlns:p14="http://schemas.microsoft.com/office/powerpoint/2010/main" val="38135161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DACC765-5164-4291-A396-8C25B43B4B48}"/>
              </a:ext>
            </a:extLst>
          </p:cNvPr>
          <p:cNvSpPr txBox="1"/>
          <p:nvPr/>
        </p:nvSpPr>
        <p:spPr>
          <a:xfrm>
            <a:off x="890264" y="2274838"/>
            <a:ext cx="2947386" cy="2308324"/>
          </a:xfrm>
          <a:prstGeom prst="rect">
            <a:avLst/>
          </a:prstGeom>
          <a:noFill/>
        </p:spPr>
        <p:txBody>
          <a:bodyPr wrap="square" rtlCol="0">
            <a:spAutoFit/>
          </a:bodyPr>
          <a:lstStyle/>
          <a:p>
            <a:pPr algn="ctr"/>
            <a:r>
              <a:rPr lang="en-IN" sz="3600" b="1" i="1" dirty="0"/>
              <a:t>Screen Recording of the Piano Tiles.</a:t>
            </a:r>
          </a:p>
        </p:txBody>
      </p:sp>
      <p:pic>
        <p:nvPicPr>
          <p:cNvPr id="6" name="Screen Recording 5">
            <a:hlinkClick r:id="" action="ppaction://media"/>
            <a:extLst>
              <a:ext uri="{FF2B5EF4-FFF2-40B4-BE49-F238E27FC236}">
                <a16:creationId xmlns:a16="http://schemas.microsoft.com/office/drawing/2014/main" id="{5EA882C2-C078-4FC2-B200-DD37FF529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43650" y="447675"/>
            <a:ext cx="4958085" cy="6124575"/>
          </a:xfrm>
          <a:prstGeom prst="rect">
            <a:avLst/>
          </a:prstGeom>
        </p:spPr>
      </p:pic>
    </p:spTree>
    <p:extLst>
      <p:ext uri="{BB962C8B-B14F-4D97-AF65-F5344CB8AC3E}">
        <p14:creationId xmlns:p14="http://schemas.microsoft.com/office/powerpoint/2010/main" val="814935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79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9D2F00E-4CBC-47A4-9471-69BEDB45A229}"/>
              </a:ext>
            </a:extLst>
          </p:cNvPr>
          <p:cNvPicPr>
            <a:picLocks noGrp="1" noChangeAspect="1"/>
          </p:cNvPicPr>
          <p:nvPr>
            <p:ph idx="4294967295"/>
          </p:nvPr>
        </p:nvPicPr>
        <p:blipFill>
          <a:blip r:embed="rId2"/>
          <a:stretch>
            <a:fillRect/>
          </a:stretch>
        </p:blipFill>
        <p:spPr>
          <a:xfrm>
            <a:off x="4909353" y="541538"/>
            <a:ext cx="6267634" cy="6072326"/>
          </a:xfrm>
        </p:spPr>
      </p:pic>
      <p:sp>
        <p:nvSpPr>
          <p:cNvPr id="6" name="TextBox 5">
            <a:extLst>
              <a:ext uri="{FF2B5EF4-FFF2-40B4-BE49-F238E27FC236}">
                <a16:creationId xmlns:a16="http://schemas.microsoft.com/office/drawing/2014/main" id="{D3AF6A34-BA85-4776-BE45-A603035235B5}"/>
              </a:ext>
            </a:extLst>
          </p:cNvPr>
          <p:cNvSpPr txBox="1"/>
          <p:nvPr/>
        </p:nvSpPr>
        <p:spPr>
          <a:xfrm>
            <a:off x="603682" y="2095130"/>
            <a:ext cx="4385568" cy="3170099"/>
          </a:xfrm>
          <a:prstGeom prst="rect">
            <a:avLst/>
          </a:prstGeom>
          <a:noFill/>
        </p:spPr>
        <p:txBody>
          <a:bodyPr wrap="square" rtlCol="0">
            <a:spAutoFit/>
          </a:bodyPr>
          <a:lstStyle/>
          <a:p>
            <a:pPr algn="ctr"/>
            <a:r>
              <a:rPr lang="en-IN" sz="4000" b="1" i="1" u="sng" dirty="0"/>
              <a:t>VARIOUS FUNCTIONALITIES IMPLEMNTED </a:t>
            </a:r>
          </a:p>
          <a:p>
            <a:pPr algn="ctr"/>
            <a:r>
              <a:rPr lang="en-IN" sz="4000" b="1" i="1" u="sng" dirty="0"/>
              <a:t>BY </a:t>
            </a:r>
          </a:p>
          <a:p>
            <a:pPr algn="ctr"/>
            <a:r>
              <a:rPr lang="en-IN" sz="4000" b="1" i="1" u="sng" dirty="0"/>
              <a:t>PIANO TILES</a:t>
            </a:r>
            <a:endParaRPr lang="en-IN" sz="4000" dirty="0"/>
          </a:p>
        </p:txBody>
      </p:sp>
    </p:spTree>
    <p:extLst>
      <p:ext uri="{BB962C8B-B14F-4D97-AF65-F5344CB8AC3E}">
        <p14:creationId xmlns:p14="http://schemas.microsoft.com/office/powerpoint/2010/main" val="4150911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C5AED-F599-412B-91D6-04B7E7C1B00A}"/>
              </a:ext>
            </a:extLst>
          </p:cNvPr>
          <p:cNvSpPr>
            <a:spLocks noGrp="1"/>
          </p:cNvSpPr>
          <p:nvPr>
            <p:ph type="title"/>
          </p:nvPr>
        </p:nvSpPr>
        <p:spPr>
          <a:xfrm>
            <a:off x="1352366" y="709406"/>
            <a:ext cx="8610600" cy="1293028"/>
          </a:xfrm>
        </p:spPr>
        <p:txBody>
          <a:bodyPr/>
          <a:lstStyle/>
          <a:p>
            <a:pPr algn="ctr"/>
            <a:r>
              <a:rPr lang="en-IN" b="1" i="1" u="sng" dirty="0"/>
              <a:t>GROUP DETAILS</a:t>
            </a:r>
          </a:p>
        </p:txBody>
      </p:sp>
      <p:pic>
        <p:nvPicPr>
          <p:cNvPr id="1026" name="Picture 2" descr="Teamwork Foundations (2015)">
            <a:extLst>
              <a:ext uri="{FF2B5EF4-FFF2-40B4-BE49-F238E27FC236}">
                <a16:creationId xmlns:a16="http://schemas.microsoft.com/office/drawing/2014/main" id="{0B72EB97-50B5-42F1-9A65-E7163C540BB8}"/>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6624961" y="3593661"/>
            <a:ext cx="5334000" cy="3000375"/>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68F2238B-411B-4345-857D-AF6C3825029E}"/>
              </a:ext>
            </a:extLst>
          </p:cNvPr>
          <p:cNvSpPr>
            <a:spLocks noGrp="1"/>
          </p:cNvSpPr>
          <p:nvPr>
            <p:ph sz="half" idx="2"/>
          </p:nvPr>
        </p:nvSpPr>
        <p:spPr>
          <a:xfrm>
            <a:off x="1066799" y="1986524"/>
            <a:ext cx="9772835" cy="4228882"/>
          </a:xfrm>
        </p:spPr>
        <p:txBody>
          <a:bodyPr>
            <a:normAutofit/>
          </a:bodyPr>
          <a:lstStyle/>
          <a:p>
            <a:pPr marL="0" indent="0">
              <a:buNone/>
            </a:pPr>
            <a:endParaRPr lang="en-IN" sz="2000" dirty="0"/>
          </a:p>
        </p:txBody>
      </p:sp>
      <p:sp>
        <p:nvSpPr>
          <p:cNvPr id="3" name="TextBox 2">
            <a:extLst>
              <a:ext uri="{FF2B5EF4-FFF2-40B4-BE49-F238E27FC236}">
                <a16:creationId xmlns:a16="http://schemas.microsoft.com/office/drawing/2014/main" id="{A3ECEC4C-546D-4620-A905-82B50C905495}"/>
              </a:ext>
            </a:extLst>
          </p:cNvPr>
          <p:cNvSpPr txBox="1"/>
          <p:nvPr/>
        </p:nvSpPr>
        <p:spPr>
          <a:xfrm>
            <a:off x="727969" y="3311371"/>
            <a:ext cx="4839071" cy="2585323"/>
          </a:xfrm>
          <a:prstGeom prst="rect">
            <a:avLst/>
          </a:prstGeom>
          <a:noFill/>
        </p:spPr>
        <p:txBody>
          <a:bodyPr wrap="square" rtlCol="0">
            <a:spAutoFit/>
          </a:bodyPr>
          <a:lstStyle/>
          <a:p>
            <a:r>
              <a:rPr lang="en-IN" sz="2400" b="1" u="sng" dirty="0"/>
              <a:t>Piano Tile</a:t>
            </a:r>
            <a:r>
              <a:rPr lang="en-IN" sz="2400" dirty="0"/>
              <a:t> is a single player </a:t>
            </a:r>
          </a:p>
          <a:p>
            <a:r>
              <a:rPr lang="en-IN" sz="2400" dirty="0"/>
              <a:t>Game which is prepared using </a:t>
            </a:r>
            <a:r>
              <a:rPr lang="en-IN" sz="2400" b="1" dirty="0"/>
              <a:t>GUI</a:t>
            </a:r>
            <a:r>
              <a:rPr lang="en-IN" sz="2400" dirty="0"/>
              <a:t> </a:t>
            </a:r>
            <a:r>
              <a:rPr lang="en-IN" sz="2400" b="1" dirty="0"/>
              <a:t>concepts</a:t>
            </a:r>
            <a:r>
              <a:rPr lang="en-IN" sz="2400" dirty="0"/>
              <a:t> and </a:t>
            </a:r>
            <a:r>
              <a:rPr lang="en-IN" sz="2400" b="1" dirty="0"/>
              <a:t>basic Object Oriented </a:t>
            </a:r>
            <a:endParaRPr lang="en-IN" sz="2400" dirty="0"/>
          </a:p>
          <a:p>
            <a:r>
              <a:rPr lang="en-IN" sz="2400" b="1" dirty="0"/>
              <a:t>Programming Concepts</a:t>
            </a:r>
            <a:r>
              <a:rPr lang="en-IN" sz="2400" dirty="0"/>
              <a:t>. </a:t>
            </a:r>
          </a:p>
          <a:p>
            <a:r>
              <a:rPr lang="en-IN" sz="2400" dirty="0"/>
              <a:t> </a:t>
            </a:r>
          </a:p>
          <a:p>
            <a:endParaRPr lang="en-IN" dirty="0"/>
          </a:p>
        </p:txBody>
      </p:sp>
    </p:spTree>
    <p:extLst>
      <p:ext uri="{BB962C8B-B14F-4D97-AF65-F5344CB8AC3E}">
        <p14:creationId xmlns:p14="http://schemas.microsoft.com/office/powerpoint/2010/main" val="424121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93FB290-49BC-4235-A32A-5A9719B84391}"/>
              </a:ext>
            </a:extLst>
          </p:cNvPr>
          <p:cNvSpPr txBox="1"/>
          <p:nvPr/>
        </p:nvSpPr>
        <p:spPr>
          <a:xfrm>
            <a:off x="1020933" y="1413063"/>
            <a:ext cx="10804124" cy="4031873"/>
          </a:xfrm>
          <a:prstGeom prst="rect">
            <a:avLst/>
          </a:prstGeom>
          <a:noFill/>
        </p:spPr>
        <p:txBody>
          <a:bodyPr wrap="square" rtlCol="0">
            <a:spAutoFit/>
          </a:bodyPr>
          <a:lstStyle/>
          <a:p>
            <a:r>
              <a:rPr lang="en-IN" sz="3600" b="1" i="1" u="sng" dirty="0"/>
              <a:t>Main Class :</a:t>
            </a:r>
            <a:r>
              <a:rPr lang="en-IN" sz="3600" b="1" i="1" dirty="0"/>
              <a:t> </a:t>
            </a:r>
            <a:r>
              <a:rPr lang="en-IN" sz="3600" b="1" i="1" dirty="0" err="1"/>
              <a:t>DontTouchTheWhiteTile</a:t>
            </a:r>
            <a:endParaRPr lang="en-IN" sz="2200" b="1" i="1" u="sng" dirty="0"/>
          </a:p>
          <a:p>
            <a:r>
              <a:rPr lang="en-IN" sz="2200" dirty="0"/>
              <a:t>This is the main class of the </a:t>
            </a:r>
            <a:r>
              <a:rPr lang="en-IN" sz="2200" b="1" dirty="0"/>
              <a:t>user interface</a:t>
            </a:r>
            <a:r>
              <a:rPr lang="en-IN" sz="2200" dirty="0"/>
              <a:t>. When this class is executed, the game is launched through this. It implements two java interfaces such as </a:t>
            </a:r>
            <a:r>
              <a:rPr lang="en-IN" sz="2200" b="1" dirty="0"/>
              <a:t>ActionListener</a:t>
            </a:r>
            <a:r>
              <a:rPr lang="en-IN" sz="2200" dirty="0"/>
              <a:t> and </a:t>
            </a:r>
            <a:r>
              <a:rPr lang="en-IN" sz="2200" b="1" dirty="0" err="1"/>
              <a:t>MouseListener</a:t>
            </a:r>
            <a:r>
              <a:rPr lang="en-IN" sz="2200" dirty="0"/>
              <a:t>. The constructor of this class initialises various variables which are used throughout the scope of program(shown in the table below). The constructor is also used to assign the player a username using the </a:t>
            </a:r>
            <a:r>
              <a:rPr lang="en-IN" sz="2200" b="1" dirty="0"/>
              <a:t>concept of JFrame</a:t>
            </a:r>
            <a:r>
              <a:rPr lang="en-IN" sz="2200" dirty="0"/>
              <a:t>. It creates a text file </a:t>
            </a:r>
            <a:r>
              <a:rPr lang="en-IN" sz="2200" b="1" dirty="0"/>
              <a:t>hscore.txt</a:t>
            </a:r>
            <a:r>
              <a:rPr lang="en-IN" sz="2200" dirty="0"/>
              <a:t> to maintain the </a:t>
            </a:r>
            <a:r>
              <a:rPr lang="en-IN" sz="2200" b="1" dirty="0"/>
              <a:t>high score </a:t>
            </a:r>
            <a:r>
              <a:rPr lang="en-IN" sz="2200" dirty="0"/>
              <a:t>of the game. It also handles the </a:t>
            </a:r>
            <a:r>
              <a:rPr lang="en-IN" sz="2200" b="1" dirty="0"/>
              <a:t>I/O Exception </a:t>
            </a:r>
            <a:r>
              <a:rPr lang="en-IN" sz="2200" dirty="0"/>
              <a:t>through a try and catch block. The methods of the </a:t>
            </a:r>
            <a:r>
              <a:rPr lang="en-IN" sz="2200" b="1" dirty="0"/>
              <a:t>JFrame like </a:t>
            </a:r>
            <a:r>
              <a:rPr lang="en-IN" sz="2200" b="1" dirty="0" err="1"/>
              <a:t>setVisible</a:t>
            </a:r>
            <a:r>
              <a:rPr lang="en-IN" sz="2200" b="1" dirty="0"/>
              <a:t>(), </a:t>
            </a:r>
            <a:r>
              <a:rPr lang="en-IN" sz="2200" b="1" dirty="0" err="1"/>
              <a:t>setSize</a:t>
            </a:r>
            <a:r>
              <a:rPr lang="en-IN" sz="2200" b="1" dirty="0"/>
              <a:t>(), </a:t>
            </a:r>
            <a:r>
              <a:rPr lang="en-IN" sz="2200" b="1" dirty="0" err="1"/>
              <a:t>setResizable</a:t>
            </a:r>
            <a:r>
              <a:rPr lang="en-IN" sz="2200" b="1" dirty="0"/>
              <a:t>(), </a:t>
            </a:r>
            <a:r>
              <a:rPr lang="en-IN" sz="2200" b="1" dirty="0" err="1"/>
              <a:t>addMouseListener</a:t>
            </a:r>
            <a:r>
              <a:rPr lang="en-IN" sz="2200" b="1" dirty="0"/>
              <a:t>(), </a:t>
            </a:r>
            <a:r>
              <a:rPr lang="en-US" sz="2200" b="1" dirty="0" err="1"/>
              <a:t>setDefaultCloseOperation</a:t>
            </a:r>
            <a:r>
              <a:rPr lang="en-US" sz="2200" b="1" dirty="0"/>
              <a:t>(</a:t>
            </a:r>
            <a:r>
              <a:rPr lang="en-US" sz="2200" b="1" dirty="0" err="1"/>
              <a:t>JFrame.EXIT_ON_CLOSE</a:t>
            </a:r>
            <a:r>
              <a:rPr lang="en-US" sz="2200" b="1" dirty="0"/>
              <a:t>)</a:t>
            </a:r>
            <a:r>
              <a:rPr lang="en-US" sz="2200" dirty="0"/>
              <a:t> are implemented here. A </a:t>
            </a:r>
            <a:r>
              <a:rPr lang="en-US" sz="2200" b="1" dirty="0"/>
              <a:t>Timer</a:t>
            </a:r>
            <a:r>
              <a:rPr lang="en-US" sz="2200" dirty="0"/>
              <a:t> thread implements a method called </a:t>
            </a:r>
            <a:r>
              <a:rPr lang="en-US" sz="2200" b="1" dirty="0"/>
              <a:t>start().</a:t>
            </a:r>
            <a:endParaRPr lang="en-IN" sz="2200" b="1" dirty="0"/>
          </a:p>
        </p:txBody>
      </p:sp>
    </p:spTree>
    <p:extLst>
      <p:ext uri="{BB962C8B-B14F-4D97-AF65-F5344CB8AC3E}">
        <p14:creationId xmlns:p14="http://schemas.microsoft.com/office/powerpoint/2010/main" val="29590285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C5FD81-ED92-464A-8AC0-6BE37675DC01}"/>
              </a:ext>
            </a:extLst>
          </p:cNvPr>
          <p:cNvPicPr>
            <a:picLocks noChangeAspect="1"/>
          </p:cNvPicPr>
          <p:nvPr/>
        </p:nvPicPr>
        <p:blipFill>
          <a:blip r:embed="rId2"/>
          <a:stretch>
            <a:fillRect/>
          </a:stretch>
        </p:blipFill>
        <p:spPr>
          <a:xfrm>
            <a:off x="1748900" y="1402671"/>
            <a:ext cx="8593585" cy="4971713"/>
          </a:xfrm>
          <a:prstGeom prst="rect">
            <a:avLst/>
          </a:prstGeom>
        </p:spPr>
      </p:pic>
    </p:spTree>
    <p:extLst>
      <p:ext uri="{BB962C8B-B14F-4D97-AF65-F5344CB8AC3E}">
        <p14:creationId xmlns:p14="http://schemas.microsoft.com/office/powerpoint/2010/main" val="24454578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1CDE393-CB6B-4818-A3BC-88593A6070AD}"/>
              </a:ext>
            </a:extLst>
          </p:cNvPr>
          <p:cNvSpPr txBox="1"/>
          <p:nvPr/>
        </p:nvSpPr>
        <p:spPr>
          <a:xfrm>
            <a:off x="870011" y="1322773"/>
            <a:ext cx="10679837" cy="4985980"/>
          </a:xfrm>
          <a:prstGeom prst="rect">
            <a:avLst/>
          </a:prstGeom>
          <a:noFill/>
        </p:spPr>
        <p:txBody>
          <a:bodyPr wrap="square" rtlCol="0">
            <a:spAutoFit/>
          </a:bodyPr>
          <a:lstStyle/>
          <a:p>
            <a:r>
              <a:rPr lang="en-IN" sz="3600" b="1" i="1" u="sng" dirty="0" err="1"/>
              <a:t>DontTouchTheWhiteTile</a:t>
            </a:r>
            <a:r>
              <a:rPr lang="en-IN" sz="3600" b="1" i="1" u="sng" dirty="0"/>
              <a:t> (Continued):</a:t>
            </a:r>
          </a:p>
          <a:p>
            <a:endParaRPr lang="en-IN" dirty="0"/>
          </a:p>
          <a:p>
            <a:r>
              <a:rPr lang="en-IN" sz="2400" dirty="0"/>
              <a:t>As this class implements </a:t>
            </a:r>
            <a:r>
              <a:rPr lang="en-IN" sz="2400" b="1" dirty="0" err="1"/>
              <a:t>mouseListener</a:t>
            </a:r>
            <a:r>
              <a:rPr lang="en-IN" sz="2400" dirty="0"/>
              <a:t> interface it is a compulsion to add all of it’s abstract methods, irrespective of the fact they have a definition or not. The methods are as follows:-</a:t>
            </a:r>
          </a:p>
          <a:p>
            <a:r>
              <a:rPr lang="en-IN" sz="2400" dirty="0"/>
              <a:t>-    </a:t>
            </a:r>
            <a:r>
              <a:rPr lang="en-IN" sz="2400" b="1" dirty="0" err="1"/>
              <a:t>mouseClicked</a:t>
            </a:r>
            <a:r>
              <a:rPr lang="en-IN" sz="2400" b="1" dirty="0"/>
              <a:t>()</a:t>
            </a:r>
          </a:p>
          <a:p>
            <a:pPr marL="342900" indent="-342900">
              <a:buFontTx/>
              <a:buChar char="-"/>
            </a:pPr>
            <a:r>
              <a:rPr lang="en-IN" sz="2400" b="1" dirty="0"/>
              <a:t> </a:t>
            </a:r>
            <a:r>
              <a:rPr lang="en-IN" sz="2400" b="1" dirty="0" err="1"/>
              <a:t>mousePressed</a:t>
            </a:r>
            <a:r>
              <a:rPr lang="en-IN" sz="2400" b="1" dirty="0"/>
              <a:t>()</a:t>
            </a:r>
          </a:p>
          <a:p>
            <a:pPr marL="342900" indent="-342900">
              <a:buFontTx/>
              <a:buChar char="-"/>
            </a:pPr>
            <a:r>
              <a:rPr lang="en-IN" sz="2400" b="1" dirty="0"/>
              <a:t> </a:t>
            </a:r>
            <a:r>
              <a:rPr lang="en-IN" sz="2400" b="1" dirty="0" err="1"/>
              <a:t>mouseReleased</a:t>
            </a:r>
            <a:r>
              <a:rPr lang="en-IN" sz="2400" b="1" dirty="0"/>
              <a:t>()</a:t>
            </a:r>
          </a:p>
          <a:p>
            <a:pPr marL="342900" indent="-342900">
              <a:buFontTx/>
              <a:buChar char="-"/>
            </a:pPr>
            <a:r>
              <a:rPr lang="en-IN" sz="2400" b="1" dirty="0"/>
              <a:t> </a:t>
            </a:r>
            <a:r>
              <a:rPr lang="en-IN" sz="2400" b="1" dirty="0" err="1"/>
              <a:t>mouseEntered</a:t>
            </a:r>
            <a:r>
              <a:rPr lang="en-IN" sz="2400" b="1" dirty="0"/>
              <a:t>()</a:t>
            </a:r>
          </a:p>
          <a:p>
            <a:pPr marL="342900" indent="-342900">
              <a:buFontTx/>
              <a:buChar char="-"/>
            </a:pPr>
            <a:r>
              <a:rPr lang="en-IN" sz="2400" b="1" dirty="0"/>
              <a:t> </a:t>
            </a:r>
            <a:r>
              <a:rPr lang="en-IN" sz="2400" b="1" dirty="0" err="1"/>
              <a:t>mouseExited</a:t>
            </a:r>
            <a:r>
              <a:rPr lang="en-IN" sz="2400" b="1" dirty="0"/>
              <a:t>()</a:t>
            </a:r>
          </a:p>
          <a:p>
            <a:endParaRPr lang="en-IN" sz="2400" dirty="0"/>
          </a:p>
          <a:p>
            <a:r>
              <a:rPr lang="en-IN" sz="2400" dirty="0"/>
              <a:t>Every method except the </a:t>
            </a:r>
            <a:r>
              <a:rPr lang="en-IN" sz="2400" b="1" dirty="0" err="1"/>
              <a:t>mousePressed</a:t>
            </a:r>
            <a:r>
              <a:rPr lang="en-IN" sz="2400" b="1" dirty="0"/>
              <a:t>() </a:t>
            </a:r>
            <a:r>
              <a:rPr lang="en-IN" sz="2400" dirty="0"/>
              <a:t>method is kept empty as there is no use of them in the project.</a:t>
            </a:r>
          </a:p>
        </p:txBody>
      </p:sp>
    </p:spTree>
    <p:extLst>
      <p:ext uri="{BB962C8B-B14F-4D97-AF65-F5344CB8AC3E}">
        <p14:creationId xmlns:p14="http://schemas.microsoft.com/office/powerpoint/2010/main" val="34981320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9C9701-BE57-4B04-B36A-9E20018EB9F2}"/>
              </a:ext>
            </a:extLst>
          </p:cNvPr>
          <p:cNvPicPr>
            <a:picLocks noChangeAspect="1"/>
          </p:cNvPicPr>
          <p:nvPr/>
        </p:nvPicPr>
        <p:blipFill>
          <a:blip r:embed="rId2"/>
          <a:stretch>
            <a:fillRect/>
          </a:stretch>
        </p:blipFill>
        <p:spPr>
          <a:xfrm>
            <a:off x="1651247" y="1393793"/>
            <a:ext cx="8886547" cy="4953741"/>
          </a:xfrm>
          <a:prstGeom prst="rect">
            <a:avLst/>
          </a:prstGeom>
        </p:spPr>
      </p:pic>
    </p:spTree>
    <p:extLst>
      <p:ext uri="{BB962C8B-B14F-4D97-AF65-F5344CB8AC3E}">
        <p14:creationId xmlns:p14="http://schemas.microsoft.com/office/powerpoint/2010/main" val="40312879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392C40-9643-4849-93E3-3E6D360F8B27}"/>
              </a:ext>
            </a:extLst>
          </p:cNvPr>
          <p:cNvPicPr>
            <a:picLocks noChangeAspect="1"/>
          </p:cNvPicPr>
          <p:nvPr/>
        </p:nvPicPr>
        <p:blipFill>
          <a:blip r:embed="rId2"/>
          <a:stretch>
            <a:fillRect/>
          </a:stretch>
        </p:blipFill>
        <p:spPr>
          <a:xfrm>
            <a:off x="2574525" y="1074198"/>
            <a:ext cx="7048870" cy="5282214"/>
          </a:xfrm>
          <a:prstGeom prst="rect">
            <a:avLst/>
          </a:prstGeom>
        </p:spPr>
      </p:pic>
    </p:spTree>
    <p:extLst>
      <p:ext uri="{BB962C8B-B14F-4D97-AF65-F5344CB8AC3E}">
        <p14:creationId xmlns:p14="http://schemas.microsoft.com/office/powerpoint/2010/main" val="9332243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AB0914-2DE5-4F06-A743-A2CACE807D8F}"/>
              </a:ext>
            </a:extLst>
          </p:cNvPr>
          <p:cNvPicPr>
            <a:picLocks noChangeAspect="1"/>
          </p:cNvPicPr>
          <p:nvPr/>
        </p:nvPicPr>
        <p:blipFill>
          <a:blip r:embed="rId2"/>
          <a:stretch>
            <a:fillRect/>
          </a:stretch>
        </p:blipFill>
        <p:spPr>
          <a:xfrm>
            <a:off x="2537151" y="1136342"/>
            <a:ext cx="7117697" cy="5015882"/>
          </a:xfrm>
          <a:prstGeom prst="rect">
            <a:avLst/>
          </a:prstGeom>
        </p:spPr>
      </p:pic>
    </p:spTree>
    <p:extLst>
      <p:ext uri="{BB962C8B-B14F-4D97-AF65-F5344CB8AC3E}">
        <p14:creationId xmlns:p14="http://schemas.microsoft.com/office/powerpoint/2010/main" val="24892277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4CDE8B-12D6-4BB0-BA6E-D9C0E3C4F6B9}"/>
              </a:ext>
            </a:extLst>
          </p:cNvPr>
          <p:cNvSpPr txBox="1"/>
          <p:nvPr/>
        </p:nvSpPr>
        <p:spPr>
          <a:xfrm>
            <a:off x="658427" y="1367161"/>
            <a:ext cx="10875146" cy="4708981"/>
          </a:xfrm>
          <a:prstGeom prst="rect">
            <a:avLst/>
          </a:prstGeom>
          <a:noFill/>
        </p:spPr>
        <p:txBody>
          <a:bodyPr wrap="square" rtlCol="0">
            <a:spAutoFit/>
          </a:bodyPr>
          <a:lstStyle/>
          <a:p>
            <a:r>
              <a:rPr lang="en-IN" sz="3600" b="1" i="1" u="sng" dirty="0" err="1">
                <a:latin typeface="+mj-lt"/>
              </a:rPr>
              <a:t>MousePressed</a:t>
            </a:r>
            <a:r>
              <a:rPr lang="en-IN" sz="3600" b="1" i="1" u="sng" dirty="0">
                <a:latin typeface="+mj-lt"/>
              </a:rPr>
              <a:t> Method :</a:t>
            </a:r>
          </a:p>
          <a:p>
            <a:r>
              <a:rPr lang="en-IN" sz="3600" b="1" i="1" dirty="0">
                <a:latin typeface="+mj-lt"/>
              </a:rPr>
              <a:t>public void </a:t>
            </a:r>
            <a:r>
              <a:rPr lang="en-IN" sz="3600" b="1" i="1" dirty="0" err="1">
                <a:latin typeface="+mj-lt"/>
              </a:rPr>
              <a:t>mousePressed</a:t>
            </a:r>
            <a:r>
              <a:rPr lang="en-IN" sz="3600" b="1" i="1" dirty="0">
                <a:latin typeface="+mj-lt"/>
              </a:rPr>
              <a:t>(</a:t>
            </a:r>
            <a:r>
              <a:rPr lang="en-IN" sz="3600" b="1" i="1" dirty="0" err="1">
                <a:latin typeface="+mj-lt"/>
              </a:rPr>
              <a:t>MouseEvent</a:t>
            </a:r>
            <a:r>
              <a:rPr lang="en-IN" sz="3600" b="1" i="1" dirty="0">
                <a:latin typeface="+mj-lt"/>
              </a:rPr>
              <a:t> e)</a:t>
            </a:r>
          </a:p>
          <a:p>
            <a:endParaRPr lang="en-IN" sz="3600" b="1" i="1" dirty="0">
              <a:latin typeface="+mj-lt"/>
            </a:endParaRPr>
          </a:p>
          <a:p>
            <a:r>
              <a:rPr lang="en-IN" sz="2400" dirty="0"/>
              <a:t>If the user follows the instruction given in the game manual the game continues and the tiles keep on coming from the top of the window and the score is calculated that can be seen above according to the time taken by the user to press a tile. If a white tile is presses or a black tile is missed then the game comes to an end displaying the score count. If the user wants to play the game again after the scorecard has been displayed, this method calls the </a:t>
            </a:r>
            <a:r>
              <a:rPr lang="en-IN" sz="2400" b="1" u="sng" dirty="0"/>
              <a:t>start()</a:t>
            </a:r>
            <a:r>
              <a:rPr lang="en-IN" sz="2400" dirty="0"/>
              <a:t> method when the user clicks anywhere on the score card.</a:t>
            </a:r>
          </a:p>
        </p:txBody>
      </p:sp>
    </p:spTree>
    <p:extLst>
      <p:ext uri="{BB962C8B-B14F-4D97-AF65-F5344CB8AC3E}">
        <p14:creationId xmlns:p14="http://schemas.microsoft.com/office/powerpoint/2010/main" val="28056803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DE180B-4998-417A-A254-99B29FBF3CBE}"/>
              </a:ext>
            </a:extLst>
          </p:cNvPr>
          <p:cNvPicPr>
            <a:picLocks noChangeAspect="1"/>
          </p:cNvPicPr>
          <p:nvPr/>
        </p:nvPicPr>
        <p:blipFill>
          <a:blip r:embed="rId2"/>
          <a:stretch>
            <a:fillRect/>
          </a:stretch>
        </p:blipFill>
        <p:spPr>
          <a:xfrm>
            <a:off x="2077375" y="1225118"/>
            <a:ext cx="8211844" cy="5007006"/>
          </a:xfrm>
          <a:prstGeom prst="rect">
            <a:avLst/>
          </a:prstGeom>
        </p:spPr>
      </p:pic>
    </p:spTree>
    <p:extLst>
      <p:ext uri="{BB962C8B-B14F-4D97-AF65-F5344CB8AC3E}">
        <p14:creationId xmlns:p14="http://schemas.microsoft.com/office/powerpoint/2010/main" val="1505153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BEDF98-9BDD-4936-BBF0-C4731D840F6D}"/>
              </a:ext>
            </a:extLst>
          </p:cNvPr>
          <p:cNvPicPr>
            <a:picLocks noChangeAspect="1"/>
          </p:cNvPicPr>
          <p:nvPr/>
        </p:nvPicPr>
        <p:blipFill>
          <a:blip r:embed="rId2"/>
          <a:stretch>
            <a:fillRect/>
          </a:stretch>
        </p:blipFill>
        <p:spPr>
          <a:xfrm>
            <a:off x="2130641" y="1340528"/>
            <a:ext cx="7830106" cy="5044736"/>
          </a:xfrm>
          <a:prstGeom prst="rect">
            <a:avLst/>
          </a:prstGeom>
        </p:spPr>
      </p:pic>
    </p:spTree>
    <p:extLst>
      <p:ext uri="{BB962C8B-B14F-4D97-AF65-F5344CB8AC3E}">
        <p14:creationId xmlns:p14="http://schemas.microsoft.com/office/powerpoint/2010/main" val="11232174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918C0F-2F1C-4DA1-B960-6CAEBA660255}"/>
              </a:ext>
            </a:extLst>
          </p:cNvPr>
          <p:cNvPicPr>
            <a:picLocks noChangeAspect="1"/>
          </p:cNvPicPr>
          <p:nvPr/>
        </p:nvPicPr>
        <p:blipFill>
          <a:blip r:embed="rId2"/>
          <a:stretch>
            <a:fillRect/>
          </a:stretch>
        </p:blipFill>
        <p:spPr>
          <a:xfrm>
            <a:off x="2157273" y="1331650"/>
            <a:ext cx="7821227" cy="4918230"/>
          </a:xfrm>
          <a:prstGeom prst="rect">
            <a:avLst/>
          </a:prstGeom>
        </p:spPr>
      </p:pic>
    </p:spTree>
    <p:extLst>
      <p:ext uri="{BB962C8B-B14F-4D97-AF65-F5344CB8AC3E}">
        <p14:creationId xmlns:p14="http://schemas.microsoft.com/office/powerpoint/2010/main" val="9231500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6E26FFE-4683-41F8-9F20-B0C32EA3F20A}"/>
              </a:ext>
            </a:extLst>
          </p:cNvPr>
          <p:cNvSpPr>
            <a:spLocks noGrp="1"/>
          </p:cNvSpPr>
          <p:nvPr>
            <p:ph type="title"/>
          </p:nvPr>
        </p:nvSpPr>
        <p:spPr>
          <a:xfrm>
            <a:off x="1448540" y="764373"/>
            <a:ext cx="8610600" cy="1293028"/>
          </a:xfrm>
        </p:spPr>
        <p:txBody>
          <a:bodyPr/>
          <a:lstStyle/>
          <a:p>
            <a:pPr algn="ctr"/>
            <a:r>
              <a:rPr lang="en-IN" b="1" i="1" u="sng" dirty="0"/>
              <a:t>ABSTRACT</a:t>
            </a:r>
          </a:p>
        </p:txBody>
      </p:sp>
      <p:pic>
        <p:nvPicPr>
          <p:cNvPr id="3082" name="Picture 10">
            <a:extLst>
              <a:ext uri="{FF2B5EF4-FFF2-40B4-BE49-F238E27FC236}">
                <a16:creationId xmlns:a16="http://schemas.microsoft.com/office/drawing/2014/main" id="{780DDC2D-767B-41E7-A662-C0A9A56C6B5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50415" y="4800599"/>
            <a:ext cx="3867171" cy="162848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Piano Tiles - Wikipedia">
            <a:extLst>
              <a:ext uri="{FF2B5EF4-FFF2-40B4-BE49-F238E27FC236}">
                <a16:creationId xmlns:a16="http://schemas.microsoft.com/office/drawing/2014/main" id="{56600D3D-BF40-492A-9C25-EF0096C967B8}"/>
              </a:ext>
            </a:extLst>
          </p:cNvPr>
          <p:cNvPicPr>
            <a:picLocks noGrp="1" noChangeAspect="1" noChangeArrowheads="1"/>
          </p:cNvPicPr>
          <p:nvPr>
            <p:ph sz="half" idx="4294967295"/>
          </p:nvPr>
        </p:nvPicPr>
        <p:blipFill>
          <a:blip r:embed="rId3">
            <a:extLst>
              <a:ext uri="{28A0092B-C50C-407E-A947-70E740481C1C}">
                <a14:useLocalDpi xmlns:a14="http://schemas.microsoft.com/office/drawing/2010/main" val="0"/>
              </a:ext>
            </a:extLst>
          </a:blip>
          <a:srcRect/>
          <a:stretch>
            <a:fillRect/>
          </a:stretch>
        </p:blipFill>
        <p:spPr bwMode="auto">
          <a:xfrm>
            <a:off x="9558337" y="423863"/>
            <a:ext cx="1947863" cy="1633538"/>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7338968-BA8C-4D80-8F21-CFBC8E475DF2}"/>
              </a:ext>
            </a:extLst>
          </p:cNvPr>
          <p:cNvSpPr txBox="1"/>
          <p:nvPr/>
        </p:nvSpPr>
        <p:spPr>
          <a:xfrm>
            <a:off x="621437" y="2536448"/>
            <a:ext cx="10760817" cy="1785104"/>
          </a:xfrm>
          <a:prstGeom prst="rect">
            <a:avLst/>
          </a:prstGeom>
          <a:noFill/>
        </p:spPr>
        <p:txBody>
          <a:bodyPr wrap="square" rtlCol="0">
            <a:spAutoFit/>
          </a:bodyPr>
          <a:lstStyle/>
          <a:p>
            <a:pPr algn="ctr"/>
            <a:r>
              <a:rPr lang="en-IN" sz="2200" b="1" i="1" dirty="0"/>
              <a:t>Piano Tiles</a:t>
            </a:r>
            <a:r>
              <a:rPr lang="en-IN" sz="2200" dirty="0"/>
              <a:t>(also known – Don’t Touch The White Tile) is a single player game which has </a:t>
            </a:r>
            <a:r>
              <a:rPr lang="en-IN" sz="2200" b="1" dirty="0"/>
              <a:t>simple control</a:t>
            </a:r>
            <a:r>
              <a:rPr lang="en-IN" sz="2200" dirty="0"/>
              <a:t>, a </a:t>
            </a:r>
            <a:r>
              <a:rPr lang="en-IN" sz="2200" b="1" dirty="0"/>
              <a:t>charming sound track</a:t>
            </a:r>
            <a:r>
              <a:rPr lang="en-IN" sz="2200" dirty="0"/>
              <a:t> and an </a:t>
            </a:r>
            <a:r>
              <a:rPr lang="en-IN" sz="2200" b="1" dirty="0"/>
              <a:t>incredible addictive game play </a:t>
            </a:r>
            <a:r>
              <a:rPr lang="en-IN" sz="2200" dirty="0"/>
              <a:t>made using simple concepts of Object Oriented Programming. It is a perfect mix of simplicity and addictive game play that’s easy to learn, but has a incredibly challenging to get high scores.</a:t>
            </a:r>
          </a:p>
        </p:txBody>
      </p:sp>
    </p:spTree>
    <p:extLst>
      <p:ext uri="{BB962C8B-B14F-4D97-AF65-F5344CB8AC3E}">
        <p14:creationId xmlns:p14="http://schemas.microsoft.com/office/powerpoint/2010/main" val="18586695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85199C7-2E7E-4868-B034-2829AB40ED83}"/>
              </a:ext>
            </a:extLst>
          </p:cNvPr>
          <p:cNvSpPr txBox="1"/>
          <p:nvPr/>
        </p:nvSpPr>
        <p:spPr>
          <a:xfrm>
            <a:off x="778276" y="2006354"/>
            <a:ext cx="10635448" cy="3170099"/>
          </a:xfrm>
          <a:prstGeom prst="rect">
            <a:avLst/>
          </a:prstGeom>
          <a:noFill/>
        </p:spPr>
        <p:txBody>
          <a:bodyPr wrap="square" rtlCol="0">
            <a:spAutoFit/>
          </a:bodyPr>
          <a:lstStyle/>
          <a:p>
            <a:r>
              <a:rPr lang="en-IN" sz="4000" b="1" i="1" u="sng" dirty="0"/>
              <a:t>Start method:</a:t>
            </a:r>
            <a:r>
              <a:rPr lang="en-IN" sz="4000" b="1" i="1" dirty="0"/>
              <a:t> public void start()</a:t>
            </a:r>
          </a:p>
          <a:p>
            <a:endParaRPr lang="en-IN" sz="4000" b="1" i="1" dirty="0"/>
          </a:p>
          <a:p>
            <a:r>
              <a:rPr lang="en-IN" sz="2400" dirty="0"/>
              <a:t>It provides the basic layout of piano tiles game, in a set of three. In this method, two nested loops run for an infinite amount of time which automatically adds a new set of three tiles from above in a random manner until the game ends. A method named </a:t>
            </a:r>
            <a:r>
              <a:rPr lang="en-IN" sz="2400" b="1" u="sng" dirty="0"/>
              <a:t>play()</a:t>
            </a:r>
            <a:r>
              <a:rPr lang="en-IN" sz="2400" dirty="0"/>
              <a:t> is called which plays the music in the background until the game is exited.</a:t>
            </a:r>
          </a:p>
        </p:txBody>
      </p:sp>
    </p:spTree>
    <p:extLst>
      <p:ext uri="{BB962C8B-B14F-4D97-AF65-F5344CB8AC3E}">
        <p14:creationId xmlns:p14="http://schemas.microsoft.com/office/powerpoint/2010/main" val="6369095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B53E8D-B715-4299-BBD8-4121A7C3C2BC}"/>
              </a:ext>
            </a:extLst>
          </p:cNvPr>
          <p:cNvPicPr>
            <a:picLocks noChangeAspect="1"/>
          </p:cNvPicPr>
          <p:nvPr/>
        </p:nvPicPr>
        <p:blipFill>
          <a:blip r:embed="rId2"/>
          <a:stretch>
            <a:fillRect/>
          </a:stretch>
        </p:blipFill>
        <p:spPr>
          <a:xfrm>
            <a:off x="2102774" y="1198485"/>
            <a:ext cx="7986452" cy="5351016"/>
          </a:xfrm>
          <a:prstGeom prst="rect">
            <a:avLst/>
          </a:prstGeom>
        </p:spPr>
      </p:pic>
    </p:spTree>
    <p:extLst>
      <p:ext uri="{BB962C8B-B14F-4D97-AF65-F5344CB8AC3E}">
        <p14:creationId xmlns:p14="http://schemas.microsoft.com/office/powerpoint/2010/main" val="9217749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499809-DC9E-41DB-8382-8C78EC103A16}"/>
              </a:ext>
            </a:extLst>
          </p:cNvPr>
          <p:cNvSpPr txBox="1"/>
          <p:nvPr/>
        </p:nvSpPr>
        <p:spPr>
          <a:xfrm>
            <a:off x="1049045" y="1556845"/>
            <a:ext cx="10644326" cy="2492990"/>
          </a:xfrm>
          <a:prstGeom prst="rect">
            <a:avLst/>
          </a:prstGeom>
          <a:noFill/>
        </p:spPr>
        <p:txBody>
          <a:bodyPr wrap="square" rtlCol="0">
            <a:spAutoFit/>
          </a:bodyPr>
          <a:lstStyle/>
          <a:p>
            <a:r>
              <a:rPr lang="en-IN" sz="3600" b="1" i="1" u="sng" dirty="0"/>
              <a:t>Play method:</a:t>
            </a:r>
            <a:r>
              <a:rPr lang="en-IN" sz="3600" b="1" i="1" dirty="0"/>
              <a:t> public void play()</a:t>
            </a:r>
            <a:endParaRPr lang="en-IN" sz="3600" b="1" i="1" u="sng" dirty="0"/>
          </a:p>
          <a:p>
            <a:endParaRPr lang="en-IN" sz="3600" b="1" i="1" dirty="0"/>
          </a:p>
          <a:p>
            <a:r>
              <a:rPr lang="en-IN" sz="2400" dirty="0"/>
              <a:t>This method plays a particular song until the user exits the game. The logic of the play method is implemented through class </a:t>
            </a:r>
            <a:r>
              <a:rPr lang="en-IN" sz="2400" dirty="0" err="1"/>
              <a:t>MusicPlayer</a:t>
            </a:r>
            <a:r>
              <a:rPr lang="en-IN" sz="2400" dirty="0"/>
              <a:t>.</a:t>
            </a:r>
          </a:p>
          <a:p>
            <a:endParaRPr lang="en-IN" dirty="0"/>
          </a:p>
          <a:p>
            <a:endParaRPr lang="en-IN" dirty="0"/>
          </a:p>
        </p:txBody>
      </p:sp>
      <p:pic>
        <p:nvPicPr>
          <p:cNvPr id="5" name="Picture 4">
            <a:extLst>
              <a:ext uri="{FF2B5EF4-FFF2-40B4-BE49-F238E27FC236}">
                <a16:creationId xmlns:a16="http://schemas.microsoft.com/office/drawing/2014/main" id="{C9984AAB-86EB-4717-9273-A461F622AD77}"/>
              </a:ext>
            </a:extLst>
          </p:cNvPr>
          <p:cNvPicPr>
            <a:picLocks noChangeAspect="1"/>
          </p:cNvPicPr>
          <p:nvPr/>
        </p:nvPicPr>
        <p:blipFill>
          <a:blip r:embed="rId2"/>
          <a:stretch>
            <a:fillRect/>
          </a:stretch>
        </p:blipFill>
        <p:spPr>
          <a:xfrm>
            <a:off x="1837678" y="4388141"/>
            <a:ext cx="7386221" cy="1613164"/>
          </a:xfrm>
          <a:prstGeom prst="rect">
            <a:avLst/>
          </a:prstGeom>
        </p:spPr>
      </p:pic>
    </p:spTree>
    <p:extLst>
      <p:ext uri="{BB962C8B-B14F-4D97-AF65-F5344CB8AC3E}">
        <p14:creationId xmlns:p14="http://schemas.microsoft.com/office/powerpoint/2010/main" val="15487383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41EB85-23F2-4C64-83F2-9667CD15F97F}"/>
              </a:ext>
            </a:extLst>
          </p:cNvPr>
          <p:cNvSpPr txBox="1"/>
          <p:nvPr/>
        </p:nvSpPr>
        <p:spPr>
          <a:xfrm>
            <a:off x="867052" y="2323583"/>
            <a:ext cx="10457895" cy="2954655"/>
          </a:xfrm>
          <a:prstGeom prst="rect">
            <a:avLst/>
          </a:prstGeom>
          <a:noFill/>
        </p:spPr>
        <p:txBody>
          <a:bodyPr wrap="square" rtlCol="0">
            <a:spAutoFit/>
          </a:bodyPr>
          <a:lstStyle/>
          <a:p>
            <a:r>
              <a:rPr lang="en-IN" sz="3600" b="1" i="1" u="sng" dirty="0"/>
              <a:t>Class </a:t>
            </a:r>
            <a:r>
              <a:rPr lang="en-IN" sz="3600" b="1" i="1" u="sng" dirty="0" err="1"/>
              <a:t>MusicPlayer</a:t>
            </a:r>
            <a:endParaRPr lang="en-IN" sz="3600" b="1" i="1" u="sng" dirty="0"/>
          </a:p>
          <a:p>
            <a:endParaRPr lang="en-IN" sz="3600" b="1" i="1" dirty="0"/>
          </a:p>
          <a:p>
            <a:r>
              <a:rPr lang="en-IN" sz="2400" dirty="0"/>
              <a:t>This java class plays a particular tune of the music which is already stores at a particular location. A try and a catch block is used to handle the </a:t>
            </a:r>
            <a:r>
              <a:rPr lang="en-IN" sz="2400" b="1" dirty="0"/>
              <a:t>file exception error</a:t>
            </a:r>
            <a:r>
              <a:rPr lang="en-IN" sz="2400" dirty="0"/>
              <a:t> i.e. suppose the file cannot be found at the location.</a:t>
            </a:r>
          </a:p>
          <a:p>
            <a:endParaRPr lang="en-IN" dirty="0"/>
          </a:p>
        </p:txBody>
      </p:sp>
    </p:spTree>
    <p:extLst>
      <p:ext uri="{BB962C8B-B14F-4D97-AF65-F5344CB8AC3E}">
        <p14:creationId xmlns:p14="http://schemas.microsoft.com/office/powerpoint/2010/main" val="39072858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50A074-8E2D-4FF6-9D1D-733F11832899}"/>
              </a:ext>
            </a:extLst>
          </p:cNvPr>
          <p:cNvPicPr>
            <a:picLocks noChangeAspect="1"/>
          </p:cNvPicPr>
          <p:nvPr/>
        </p:nvPicPr>
        <p:blipFill>
          <a:blip r:embed="rId2"/>
          <a:stretch>
            <a:fillRect/>
          </a:stretch>
        </p:blipFill>
        <p:spPr>
          <a:xfrm>
            <a:off x="1585748" y="1331650"/>
            <a:ext cx="9144792" cy="5420586"/>
          </a:xfrm>
          <a:prstGeom prst="rect">
            <a:avLst/>
          </a:prstGeom>
        </p:spPr>
      </p:pic>
    </p:spTree>
    <p:extLst>
      <p:ext uri="{BB962C8B-B14F-4D97-AF65-F5344CB8AC3E}">
        <p14:creationId xmlns:p14="http://schemas.microsoft.com/office/powerpoint/2010/main" val="23976834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867A35-D362-477E-AB4A-05DEDAC479FF}"/>
              </a:ext>
            </a:extLst>
          </p:cNvPr>
          <p:cNvSpPr txBox="1"/>
          <p:nvPr/>
        </p:nvSpPr>
        <p:spPr>
          <a:xfrm>
            <a:off x="683581" y="1628507"/>
            <a:ext cx="10990556" cy="3600986"/>
          </a:xfrm>
          <a:prstGeom prst="rect">
            <a:avLst/>
          </a:prstGeom>
          <a:noFill/>
        </p:spPr>
        <p:txBody>
          <a:bodyPr wrap="square" rtlCol="0">
            <a:spAutoFit/>
          </a:bodyPr>
          <a:lstStyle/>
          <a:p>
            <a:r>
              <a:rPr lang="en-IN" sz="3600" b="1" i="1" u="sng" dirty="0" err="1"/>
              <a:t>ActionPerformed</a:t>
            </a:r>
            <a:r>
              <a:rPr lang="en-IN" sz="3600" b="1" i="1" u="sng" dirty="0"/>
              <a:t> method:</a:t>
            </a:r>
            <a:r>
              <a:rPr lang="en-IN" sz="3600" b="1" i="1" dirty="0"/>
              <a:t> </a:t>
            </a:r>
          </a:p>
          <a:p>
            <a:r>
              <a:rPr lang="en-IN" sz="3600" b="1" i="1" dirty="0"/>
              <a:t>public void </a:t>
            </a:r>
            <a:r>
              <a:rPr lang="en-IN" sz="3600" b="1" i="1" dirty="0" err="1"/>
              <a:t>actionPerformed</a:t>
            </a:r>
            <a:r>
              <a:rPr lang="en-IN" sz="3600" b="1" i="1" dirty="0"/>
              <a:t>(</a:t>
            </a:r>
            <a:r>
              <a:rPr lang="en-IN" sz="3600" b="1" i="1" dirty="0" err="1"/>
              <a:t>ActionEvent</a:t>
            </a:r>
            <a:r>
              <a:rPr lang="en-IN" sz="3600" b="1" i="1" dirty="0"/>
              <a:t> e)</a:t>
            </a:r>
          </a:p>
          <a:p>
            <a:endParaRPr lang="en-IN" sz="3600" b="1" i="1" dirty="0"/>
          </a:p>
          <a:p>
            <a:r>
              <a:rPr lang="en-IN" sz="2400" dirty="0"/>
              <a:t>This method calls the </a:t>
            </a:r>
            <a:r>
              <a:rPr lang="en-IN" sz="2400" b="1" dirty="0"/>
              <a:t>Renderer</a:t>
            </a:r>
            <a:r>
              <a:rPr lang="en-IN" sz="2400" dirty="0"/>
              <a:t> class using the </a:t>
            </a:r>
            <a:r>
              <a:rPr lang="en-IN" sz="2400" b="1" dirty="0"/>
              <a:t>repaint</a:t>
            </a:r>
            <a:r>
              <a:rPr lang="en-IN" sz="2400" dirty="0"/>
              <a:t> method. It is responsible for the size of the tile that are generated through the class Tile. It also has a parameter that suppose, the user is not performing any operation for a delay of some seconds, then the game will automatically come to an end.</a:t>
            </a:r>
          </a:p>
        </p:txBody>
      </p:sp>
    </p:spTree>
    <p:extLst>
      <p:ext uri="{BB962C8B-B14F-4D97-AF65-F5344CB8AC3E}">
        <p14:creationId xmlns:p14="http://schemas.microsoft.com/office/powerpoint/2010/main" val="24212429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A36BA6-3B4C-4DE9-93A5-E790A9B333DF}"/>
              </a:ext>
            </a:extLst>
          </p:cNvPr>
          <p:cNvPicPr>
            <a:picLocks noChangeAspect="1"/>
          </p:cNvPicPr>
          <p:nvPr/>
        </p:nvPicPr>
        <p:blipFill>
          <a:blip r:embed="rId2"/>
          <a:stretch>
            <a:fillRect/>
          </a:stretch>
        </p:blipFill>
        <p:spPr>
          <a:xfrm>
            <a:off x="1766655" y="1420427"/>
            <a:ext cx="8646851" cy="5113538"/>
          </a:xfrm>
          <a:prstGeom prst="rect">
            <a:avLst/>
          </a:prstGeom>
        </p:spPr>
      </p:pic>
    </p:spTree>
    <p:extLst>
      <p:ext uri="{BB962C8B-B14F-4D97-AF65-F5344CB8AC3E}">
        <p14:creationId xmlns:p14="http://schemas.microsoft.com/office/powerpoint/2010/main" val="7874573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57B648-A468-4F2B-8F32-008F6B0B1ADA}"/>
              </a:ext>
            </a:extLst>
          </p:cNvPr>
          <p:cNvSpPr txBox="1"/>
          <p:nvPr/>
        </p:nvSpPr>
        <p:spPr>
          <a:xfrm>
            <a:off x="707254" y="1613118"/>
            <a:ext cx="10972800" cy="1815882"/>
          </a:xfrm>
          <a:prstGeom prst="rect">
            <a:avLst/>
          </a:prstGeom>
          <a:noFill/>
        </p:spPr>
        <p:txBody>
          <a:bodyPr wrap="square" rtlCol="0">
            <a:spAutoFit/>
          </a:bodyPr>
          <a:lstStyle/>
          <a:p>
            <a:r>
              <a:rPr lang="en-IN" sz="4000" b="1" i="1" u="sng" dirty="0"/>
              <a:t>Class Tile</a:t>
            </a:r>
          </a:p>
          <a:p>
            <a:r>
              <a:rPr lang="en-IN" sz="2400" dirty="0"/>
              <a:t>This class is responsible for the </a:t>
            </a:r>
            <a:r>
              <a:rPr lang="en-IN" sz="2400" b="1" dirty="0"/>
              <a:t>height</a:t>
            </a:r>
            <a:r>
              <a:rPr lang="en-IN" sz="2400" dirty="0"/>
              <a:t> and </a:t>
            </a:r>
            <a:r>
              <a:rPr lang="en-IN" sz="2400" b="1" dirty="0"/>
              <a:t>width</a:t>
            </a:r>
            <a:r>
              <a:rPr lang="en-IN" sz="2400" dirty="0"/>
              <a:t> of the tile which are generated using the </a:t>
            </a:r>
            <a:r>
              <a:rPr lang="en-IN" sz="2400" dirty="0" err="1"/>
              <a:t>actionPerformed</a:t>
            </a:r>
            <a:r>
              <a:rPr lang="en-IN" sz="2400" dirty="0"/>
              <a:t> method through a </a:t>
            </a:r>
            <a:r>
              <a:rPr lang="en-IN" sz="2400" dirty="0" err="1"/>
              <a:t>boolean</a:t>
            </a:r>
            <a:r>
              <a:rPr lang="en-IN" sz="2400" dirty="0"/>
              <a:t> method called </a:t>
            </a:r>
            <a:r>
              <a:rPr lang="en-IN" sz="2400" b="1" dirty="0" err="1"/>
              <a:t>pointInTile</a:t>
            </a:r>
            <a:r>
              <a:rPr lang="en-IN" sz="2400" b="1" dirty="0"/>
              <a:t>.</a:t>
            </a:r>
          </a:p>
        </p:txBody>
      </p:sp>
      <p:sp>
        <p:nvSpPr>
          <p:cNvPr id="3" name="TextBox 2">
            <a:extLst>
              <a:ext uri="{FF2B5EF4-FFF2-40B4-BE49-F238E27FC236}">
                <a16:creationId xmlns:a16="http://schemas.microsoft.com/office/drawing/2014/main" id="{4BC3C02F-FF6C-4694-9CDC-0C4EED59655C}"/>
              </a:ext>
            </a:extLst>
          </p:cNvPr>
          <p:cNvSpPr txBox="1"/>
          <p:nvPr/>
        </p:nvSpPr>
        <p:spPr>
          <a:xfrm>
            <a:off x="609600" y="4030463"/>
            <a:ext cx="10972800" cy="1815882"/>
          </a:xfrm>
          <a:prstGeom prst="rect">
            <a:avLst/>
          </a:prstGeom>
          <a:noFill/>
        </p:spPr>
        <p:txBody>
          <a:bodyPr wrap="square" rtlCol="0">
            <a:spAutoFit/>
          </a:bodyPr>
          <a:lstStyle/>
          <a:p>
            <a:r>
              <a:rPr lang="en-IN" sz="4000" b="1" i="1" u="sng" dirty="0"/>
              <a:t>Class Renderer </a:t>
            </a:r>
          </a:p>
          <a:p>
            <a:r>
              <a:rPr lang="en-IN" sz="2400" dirty="0"/>
              <a:t>Renderer class extends </a:t>
            </a:r>
            <a:r>
              <a:rPr lang="en-IN" sz="2400" b="1" dirty="0" err="1"/>
              <a:t>JPanel</a:t>
            </a:r>
            <a:r>
              <a:rPr lang="en-IN" sz="2400" dirty="0"/>
              <a:t> which is a </a:t>
            </a:r>
            <a:r>
              <a:rPr lang="en-IN" sz="2400" b="1" dirty="0"/>
              <a:t>child class </a:t>
            </a:r>
            <a:r>
              <a:rPr lang="en-IN" sz="2400" dirty="0"/>
              <a:t>of </a:t>
            </a:r>
            <a:r>
              <a:rPr lang="en-IN" sz="2400" b="1" dirty="0" err="1"/>
              <a:t>JComponent</a:t>
            </a:r>
            <a:r>
              <a:rPr lang="en-IN" sz="2400" dirty="0"/>
              <a:t> and the interface </a:t>
            </a:r>
            <a:r>
              <a:rPr lang="en-IN" sz="2400" b="1" dirty="0"/>
              <a:t>Accessible</a:t>
            </a:r>
            <a:r>
              <a:rPr lang="en-IN" sz="2400" dirty="0"/>
              <a:t>. An object of this class is created to access the repaint method.</a:t>
            </a:r>
          </a:p>
        </p:txBody>
      </p:sp>
    </p:spTree>
    <p:extLst>
      <p:ext uri="{BB962C8B-B14F-4D97-AF65-F5344CB8AC3E}">
        <p14:creationId xmlns:p14="http://schemas.microsoft.com/office/powerpoint/2010/main" val="25698563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77DDCDF-285A-4E38-9D90-1ADA53919564}"/>
              </a:ext>
            </a:extLst>
          </p:cNvPr>
          <p:cNvPicPr>
            <a:picLocks noChangeAspect="1"/>
          </p:cNvPicPr>
          <p:nvPr/>
        </p:nvPicPr>
        <p:blipFill>
          <a:blip r:embed="rId2"/>
          <a:stretch>
            <a:fillRect/>
          </a:stretch>
        </p:blipFill>
        <p:spPr>
          <a:xfrm>
            <a:off x="1808085" y="1268028"/>
            <a:ext cx="8575829" cy="5334000"/>
          </a:xfrm>
          <a:prstGeom prst="rect">
            <a:avLst/>
          </a:prstGeom>
        </p:spPr>
      </p:pic>
    </p:spTree>
    <p:extLst>
      <p:ext uri="{BB962C8B-B14F-4D97-AF65-F5344CB8AC3E}">
        <p14:creationId xmlns:p14="http://schemas.microsoft.com/office/powerpoint/2010/main" val="16039355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8B6136-A717-4430-A332-B16E0A839373}"/>
              </a:ext>
            </a:extLst>
          </p:cNvPr>
          <p:cNvPicPr>
            <a:picLocks noChangeAspect="1"/>
          </p:cNvPicPr>
          <p:nvPr/>
        </p:nvPicPr>
        <p:blipFill>
          <a:blip r:embed="rId2"/>
          <a:stretch>
            <a:fillRect/>
          </a:stretch>
        </p:blipFill>
        <p:spPr>
          <a:xfrm>
            <a:off x="1750380" y="1269507"/>
            <a:ext cx="8691239" cy="5299969"/>
          </a:xfrm>
          <a:prstGeom prst="rect">
            <a:avLst/>
          </a:prstGeom>
        </p:spPr>
      </p:pic>
    </p:spTree>
    <p:extLst>
      <p:ext uri="{BB962C8B-B14F-4D97-AF65-F5344CB8AC3E}">
        <p14:creationId xmlns:p14="http://schemas.microsoft.com/office/powerpoint/2010/main" val="2025663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4F3F1-D053-426E-BC27-7DD7C466B107}"/>
              </a:ext>
            </a:extLst>
          </p:cNvPr>
          <p:cNvSpPr>
            <a:spLocks noGrp="1"/>
          </p:cNvSpPr>
          <p:nvPr>
            <p:ph type="title"/>
          </p:nvPr>
        </p:nvSpPr>
        <p:spPr>
          <a:xfrm>
            <a:off x="1066800" y="642594"/>
            <a:ext cx="10058400" cy="1008653"/>
          </a:xfrm>
        </p:spPr>
        <p:txBody>
          <a:bodyPr/>
          <a:lstStyle/>
          <a:p>
            <a:pPr algn="ctr"/>
            <a:r>
              <a:rPr lang="en-IN" b="1" i="1" u="sng" dirty="0">
                <a:effectLst>
                  <a:outerShdw blurRad="38100" dist="38100" dir="2700000" algn="tl">
                    <a:srgbClr val="000000">
                      <a:alpha val="43137"/>
                    </a:srgbClr>
                  </a:outerShdw>
                </a:effectLst>
              </a:rPr>
              <a:t>ROAD MAP</a:t>
            </a:r>
          </a:p>
        </p:txBody>
      </p:sp>
      <p:pic>
        <p:nvPicPr>
          <p:cNvPr id="5" name="Content Placeholder 4">
            <a:extLst>
              <a:ext uri="{FF2B5EF4-FFF2-40B4-BE49-F238E27FC236}">
                <a16:creationId xmlns:a16="http://schemas.microsoft.com/office/drawing/2014/main" id="{E13E4FB8-F0DE-4D50-B9AC-668941460FF0}"/>
              </a:ext>
            </a:extLst>
          </p:cNvPr>
          <p:cNvPicPr>
            <a:picLocks noGrp="1" noChangeAspect="1"/>
          </p:cNvPicPr>
          <p:nvPr>
            <p:ph idx="1"/>
          </p:nvPr>
        </p:nvPicPr>
        <p:blipFill>
          <a:blip r:embed="rId2"/>
          <a:stretch>
            <a:fillRect/>
          </a:stretch>
        </p:blipFill>
        <p:spPr>
          <a:xfrm>
            <a:off x="3142696" y="1651247"/>
            <a:ext cx="6249880" cy="5051394"/>
          </a:xfrm>
        </p:spPr>
      </p:pic>
    </p:spTree>
    <p:extLst>
      <p:ext uri="{BB962C8B-B14F-4D97-AF65-F5344CB8AC3E}">
        <p14:creationId xmlns:p14="http://schemas.microsoft.com/office/powerpoint/2010/main" val="34168572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23C79D-0B4F-4DE4-A77F-7B65A08F9CDE}"/>
              </a:ext>
            </a:extLst>
          </p:cNvPr>
          <p:cNvSpPr txBox="1"/>
          <p:nvPr/>
        </p:nvSpPr>
        <p:spPr>
          <a:xfrm>
            <a:off x="550416" y="2032986"/>
            <a:ext cx="10946167" cy="3293209"/>
          </a:xfrm>
          <a:prstGeom prst="rect">
            <a:avLst/>
          </a:prstGeom>
          <a:noFill/>
        </p:spPr>
        <p:txBody>
          <a:bodyPr wrap="square" rtlCol="0">
            <a:spAutoFit/>
          </a:bodyPr>
          <a:lstStyle/>
          <a:p>
            <a:r>
              <a:rPr lang="en-IN" sz="3200" b="1" i="1" u="sng" dirty="0"/>
              <a:t>Repaint method :</a:t>
            </a:r>
            <a:r>
              <a:rPr lang="en-IN" sz="3200" b="1" i="1" dirty="0"/>
              <a:t> public void repaint(Graphics g)</a:t>
            </a:r>
          </a:p>
          <a:p>
            <a:endParaRPr lang="en-IN" sz="3200" b="1" i="1" dirty="0"/>
          </a:p>
          <a:p>
            <a:r>
              <a:rPr lang="en-IN" sz="2400" dirty="0"/>
              <a:t>Everything that is on the canvas, is portrayed using repaint method. It also display the score card. It automatically updates the high score in the file </a:t>
            </a:r>
            <a:r>
              <a:rPr lang="en-IN" sz="2400" b="1" dirty="0"/>
              <a:t>hscore.txt </a:t>
            </a:r>
            <a:r>
              <a:rPr lang="en-IN" sz="2400" dirty="0"/>
              <a:t>while also handling the </a:t>
            </a:r>
            <a:r>
              <a:rPr lang="en-IN" sz="2400" b="1" dirty="0"/>
              <a:t>file exception </a:t>
            </a:r>
            <a:r>
              <a:rPr lang="en-IN" sz="2400" dirty="0"/>
              <a:t>using a try and catch. Everything that is </a:t>
            </a:r>
            <a:r>
              <a:rPr lang="en-IN" sz="2400" b="1" dirty="0"/>
              <a:t>displayed</a:t>
            </a:r>
            <a:r>
              <a:rPr lang="en-IN" sz="2400" dirty="0"/>
              <a:t> on the canvas like the </a:t>
            </a:r>
            <a:r>
              <a:rPr lang="en-IN" sz="2400" b="1" dirty="0"/>
              <a:t>background</a:t>
            </a:r>
            <a:r>
              <a:rPr lang="en-IN" sz="2400" dirty="0"/>
              <a:t>, the </a:t>
            </a:r>
            <a:r>
              <a:rPr lang="en-IN" sz="2400" b="1" dirty="0"/>
              <a:t>message</a:t>
            </a:r>
            <a:r>
              <a:rPr lang="en-IN" sz="2400" dirty="0"/>
              <a:t>, the </a:t>
            </a:r>
            <a:r>
              <a:rPr lang="en-IN" sz="2400" b="1" dirty="0"/>
              <a:t>score of the player</a:t>
            </a:r>
            <a:r>
              <a:rPr lang="en-IN" sz="2400" dirty="0"/>
              <a:t>, the </a:t>
            </a:r>
            <a:r>
              <a:rPr lang="en-IN" sz="2400" b="1" dirty="0"/>
              <a:t>colour of tiles </a:t>
            </a:r>
            <a:r>
              <a:rPr lang="en-IN" sz="2400" dirty="0"/>
              <a:t>is implemented using this method.</a:t>
            </a:r>
          </a:p>
        </p:txBody>
      </p:sp>
    </p:spTree>
    <p:extLst>
      <p:ext uri="{BB962C8B-B14F-4D97-AF65-F5344CB8AC3E}">
        <p14:creationId xmlns:p14="http://schemas.microsoft.com/office/powerpoint/2010/main" val="24051220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D8C961-47EE-47D8-83B6-57A780B24430}"/>
              </a:ext>
            </a:extLst>
          </p:cNvPr>
          <p:cNvPicPr>
            <a:picLocks noChangeAspect="1"/>
          </p:cNvPicPr>
          <p:nvPr/>
        </p:nvPicPr>
        <p:blipFill>
          <a:blip r:embed="rId2"/>
          <a:stretch>
            <a:fillRect/>
          </a:stretch>
        </p:blipFill>
        <p:spPr>
          <a:xfrm>
            <a:off x="1091953" y="1331651"/>
            <a:ext cx="9383698" cy="5157926"/>
          </a:xfrm>
          <a:prstGeom prst="rect">
            <a:avLst/>
          </a:prstGeom>
        </p:spPr>
      </p:pic>
    </p:spTree>
    <p:extLst>
      <p:ext uri="{BB962C8B-B14F-4D97-AF65-F5344CB8AC3E}">
        <p14:creationId xmlns:p14="http://schemas.microsoft.com/office/powerpoint/2010/main" val="26974763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9847C8-8603-4A93-8B8D-8A49618A0E94}"/>
              </a:ext>
            </a:extLst>
          </p:cNvPr>
          <p:cNvPicPr>
            <a:picLocks noChangeAspect="1"/>
          </p:cNvPicPr>
          <p:nvPr/>
        </p:nvPicPr>
        <p:blipFill>
          <a:blip r:embed="rId2"/>
          <a:stretch>
            <a:fillRect/>
          </a:stretch>
        </p:blipFill>
        <p:spPr>
          <a:xfrm>
            <a:off x="1873188" y="1322772"/>
            <a:ext cx="8504807" cy="5188862"/>
          </a:xfrm>
          <a:prstGeom prst="rect">
            <a:avLst/>
          </a:prstGeom>
        </p:spPr>
      </p:pic>
    </p:spTree>
    <p:extLst>
      <p:ext uri="{BB962C8B-B14F-4D97-AF65-F5344CB8AC3E}">
        <p14:creationId xmlns:p14="http://schemas.microsoft.com/office/powerpoint/2010/main" val="38041555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D9305D2-9AD1-46C1-9B14-94678E5EAFE8}"/>
              </a:ext>
            </a:extLst>
          </p:cNvPr>
          <p:cNvSpPr txBox="1"/>
          <p:nvPr/>
        </p:nvSpPr>
        <p:spPr>
          <a:xfrm>
            <a:off x="529701" y="1464961"/>
            <a:ext cx="11132598" cy="2554545"/>
          </a:xfrm>
          <a:prstGeom prst="rect">
            <a:avLst/>
          </a:prstGeom>
          <a:noFill/>
        </p:spPr>
        <p:txBody>
          <a:bodyPr wrap="square" rtlCol="0">
            <a:spAutoFit/>
          </a:bodyPr>
          <a:lstStyle/>
          <a:p>
            <a:r>
              <a:rPr lang="en-IN" sz="3400" b="1" i="1" u="sng" dirty="0">
                <a:latin typeface="+mj-lt"/>
              </a:rPr>
              <a:t>Main method:</a:t>
            </a:r>
            <a:r>
              <a:rPr lang="en-IN" sz="3400" b="1" i="1" dirty="0">
                <a:latin typeface="+mj-lt"/>
              </a:rPr>
              <a:t> public static void main(String[] </a:t>
            </a:r>
            <a:r>
              <a:rPr lang="en-IN" sz="3400" b="1" i="1" dirty="0" err="1">
                <a:latin typeface="+mj-lt"/>
              </a:rPr>
              <a:t>args</a:t>
            </a:r>
            <a:r>
              <a:rPr lang="en-IN" sz="3400" b="1" i="1" dirty="0">
                <a:latin typeface="+mj-lt"/>
              </a:rPr>
              <a:t>)</a:t>
            </a:r>
          </a:p>
          <a:p>
            <a:endParaRPr lang="en-IN" sz="3600" b="1" i="1" dirty="0">
              <a:latin typeface="+mj-lt"/>
            </a:endParaRPr>
          </a:p>
          <a:p>
            <a:r>
              <a:rPr lang="en-IN" sz="2400" dirty="0"/>
              <a:t>An object </a:t>
            </a:r>
            <a:r>
              <a:rPr lang="en-IN" sz="2400" b="1" dirty="0" err="1"/>
              <a:t>dttwt</a:t>
            </a:r>
            <a:r>
              <a:rPr lang="en-IN" sz="2400" dirty="0"/>
              <a:t> of the type </a:t>
            </a:r>
            <a:r>
              <a:rPr lang="en-IN" sz="2400" b="1" dirty="0" err="1"/>
              <a:t>DontTouchTheWhiteTile</a:t>
            </a:r>
            <a:r>
              <a:rPr lang="en-IN" sz="2400" dirty="0"/>
              <a:t> is created which is responsible for starting the </a:t>
            </a:r>
            <a:r>
              <a:rPr lang="en-IN" sz="2400" b="1" dirty="0"/>
              <a:t>main thread</a:t>
            </a:r>
            <a:r>
              <a:rPr lang="en-IN" sz="2400" dirty="0"/>
              <a:t> of the program.</a:t>
            </a:r>
          </a:p>
          <a:p>
            <a:endParaRPr lang="en-IN" sz="2400" dirty="0"/>
          </a:p>
          <a:p>
            <a:endParaRPr lang="en-IN" dirty="0"/>
          </a:p>
        </p:txBody>
      </p:sp>
      <p:pic>
        <p:nvPicPr>
          <p:cNvPr id="5" name="Picture 4">
            <a:extLst>
              <a:ext uri="{FF2B5EF4-FFF2-40B4-BE49-F238E27FC236}">
                <a16:creationId xmlns:a16="http://schemas.microsoft.com/office/drawing/2014/main" id="{3A4333F1-39F9-4F93-96FC-FDD571FE71BC}"/>
              </a:ext>
            </a:extLst>
          </p:cNvPr>
          <p:cNvPicPr>
            <a:picLocks noChangeAspect="1"/>
          </p:cNvPicPr>
          <p:nvPr/>
        </p:nvPicPr>
        <p:blipFill>
          <a:blip r:embed="rId2"/>
          <a:stretch>
            <a:fillRect/>
          </a:stretch>
        </p:blipFill>
        <p:spPr>
          <a:xfrm>
            <a:off x="618477" y="4115766"/>
            <a:ext cx="10164933" cy="2296180"/>
          </a:xfrm>
          <a:prstGeom prst="rect">
            <a:avLst/>
          </a:prstGeom>
        </p:spPr>
      </p:pic>
    </p:spTree>
    <p:extLst>
      <p:ext uri="{BB962C8B-B14F-4D97-AF65-F5344CB8AC3E}">
        <p14:creationId xmlns:p14="http://schemas.microsoft.com/office/powerpoint/2010/main" val="10311298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BE7776E3-BCC3-4933-859A-9F2BFA0C2E2C}"/>
              </a:ext>
            </a:extLst>
          </p:cNvPr>
          <p:cNvGraphicFramePr>
            <a:graphicFrameLocks noGrp="1"/>
          </p:cNvGraphicFramePr>
          <p:nvPr>
            <p:ph idx="4294967295"/>
            <p:extLst>
              <p:ext uri="{D42A27DB-BD31-4B8C-83A1-F6EECF244321}">
                <p14:modId xmlns:p14="http://schemas.microsoft.com/office/powerpoint/2010/main" val="1629286909"/>
              </p:ext>
            </p:extLst>
          </p:nvPr>
        </p:nvGraphicFramePr>
        <p:xfrm>
          <a:off x="3651142" y="763588"/>
          <a:ext cx="8390877" cy="5968850"/>
        </p:xfrm>
        <a:graphic>
          <a:graphicData uri="http://schemas.openxmlformats.org/drawingml/2006/table">
            <a:tbl>
              <a:tblPr firstRow="1" bandRow="1">
                <a:tableStyleId>{775DCB02-9BB8-47FD-8907-85C794F793BA}</a:tableStyleId>
              </a:tblPr>
              <a:tblGrid>
                <a:gridCol w="2183908">
                  <a:extLst>
                    <a:ext uri="{9D8B030D-6E8A-4147-A177-3AD203B41FA5}">
                      <a16:colId xmlns:a16="http://schemas.microsoft.com/office/drawing/2014/main" val="1351701479"/>
                    </a:ext>
                  </a:extLst>
                </a:gridCol>
                <a:gridCol w="2902998">
                  <a:extLst>
                    <a:ext uri="{9D8B030D-6E8A-4147-A177-3AD203B41FA5}">
                      <a16:colId xmlns:a16="http://schemas.microsoft.com/office/drawing/2014/main" val="4003646696"/>
                    </a:ext>
                  </a:extLst>
                </a:gridCol>
                <a:gridCol w="3303971">
                  <a:extLst>
                    <a:ext uri="{9D8B030D-6E8A-4147-A177-3AD203B41FA5}">
                      <a16:colId xmlns:a16="http://schemas.microsoft.com/office/drawing/2014/main" val="2810544971"/>
                    </a:ext>
                  </a:extLst>
                </a:gridCol>
              </a:tblGrid>
              <a:tr h="522497">
                <a:tc>
                  <a:txBody>
                    <a:bodyPr/>
                    <a:lstStyle/>
                    <a:p>
                      <a:pPr algn="ctr"/>
                      <a:r>
                        <a:rPr lang="en-IN" sz="2400" u="sng" dirty="0"/>
                        <a:t>VARIABLE NAME</a:t>
                      </a:r>
                      <a:endParaRPr lang="en-IN" sz="2400" b="1" i="1" u="sng" dirty="0"/>
                    </a:p>
                  </a:txBody>
                  <a:tcPr/>
                </a:tc>
                <a:tc>
                  <a:txBody>
                    <a:bodyPr/>
                    <a:lstStyle/>
                    <a:p>
                      <a:pPr algn="ctr"/>
                      <a:r>
                        <a:rPr lang="en-IN" sz="2400" u="sng" dirty="0"/>
                        <a:t>TYPE OF VARIABLE</a:t>
                      </a:r>
                      <a:endParaRPr lang="en-IN" sz="2400" b="1" i="1" u="sng" dirty="0"/>
                    </a:p>
                  </a:txBody>
                  <a:tcPr/>
                </a:tc>
                <a:tc>
                  <a:txBody>
                    <a:bodyPr/>
                    <a:lstStyle/>
                    <a:p>
                      <a:pPr algn="ctr"/>
                      <a:r>
                        <a:rPr lang="en-IN" sz="2400" u="sng" dirty="0"/>
                        <a:t>USED FOR</a:t>
                      </a:r>
                      <a:endParaRPr lang="en-IN" sz="2400" b="1" i="1" u="sng" dirty="0"/>
                    </a:p>
                  </a:txBody>
                  <a:tcPr/>
                </a:tc>
                <a:extLst>
                  <a:ext uri="{0D108BD9-81ED-4DB2-BD59-A6C34878D82A}">
                    <a16:rowId xmlns:a16="http://schemas.microsoft.com/office/drawing/2014/main" val="403252461"/>
                  </a:ext>
                </a:extLst>
              </a:tr>
              <a:tr h="391010">
                <a:tc>
                  <a:txBody>
                    <a:bodyPr/>
                    <a:lstStyle/>
                    <a:p>
                      <a:pPr algn="ctr"/>
                      <a:r>
                        <a:rPr lang="en-IN" dirty="0" err="1"/>
                        <a:t>dttwt</a:t>
                      </a:r>
                      <a:endParaRPr lang="en-IN" dirty="0"/>
                    </a:p>
                  </a:txBody>
                  <a:tcPr/>
                </a:tc>
                <a:tc>
                  <a:txBody>
                    <a:bodyPr/>
                    <a:lstStyle/>
                    <a:p>
                      <a:pPr algn="ctr"/>
                      <a:r>
                        <a:rPr lang="en-IN" dirty="0" err="1"/>
                        <a:t>DontTouchTheWhiteTile</a:t>
                      </a:r>
                      <a:endParaRPr lang="en-IN" dirty="0"/>
                    </a:p>
                  </a:txBody>
                  <a:tcPr/>
                </a:tc>
                <a:tc>
                  <a:txBody>
                    <a:bodyPr/>
                    <a:lstStyle/>
                    <a:p>
                      <a:pPr algn="ctr"/>
                      <a:r>
                        <a:rPr lang="en-IN" dirty="0"/>
                        <a:t>To initialize the main thread</a:t>
                      </a:r>
                    </a:p>
                  </a:txBody>
                  <a:tcPr/>
                </a:tc>
                <a:extLst>
                  <a:ext uri="{0D108BD9-81ED-4DB2-BD59-A6C34878D82A}">
                    <a16:rowId xmlns:a16="http://schemas.microsoft.com/office/drawing/2014/main" val="2883477434"/>
                  </a:ext>
                </a:extLst>
              </a:tr>
              <a:tr h="351610">
                <a:tc>
                  <a:txBody>
                    <a:bodyPr/>
                    <a:lstStyle/>
                    <a:p>
                      <a:pPr algn="ctr"/>
                      <a:r>
                        <a:rPr lang="en-IN" dirty="0"/>
                        <a:t>COLUMNS</a:t>
                      </a:r>
                    </a:p>
                  </a:txBody>
                  <a:tcPr/>
                </a:tc>
                <a:tc>
                  <a:txBody>
                    <a:bodyPr/>
                    <a:lstStyle/>
                    <a:p>
                      <a:pPr algn="ctr"/>
                      <a:r>
                        <a:rPr lang="en-IN" dirty="0"/>
                        <a:t>Integer</a:t>
                      </a:r>
                    </a:p>
                  </a:txBody>
                  <a:tcPr/>
                </a:tc>
                <a:tc>
                  <a:txBody>
                    <a:bodyPr/>
                    <a:lstStyle/>
                    <a:p>
                      <a:pPr algn="ctr"/>
                      <a:r>
                        <a:rPr lang="en-IN" dirty="0"/>
                        <a:t>Numbers of columns of tiles</a:t>
                      </a:r>
                    </a:p>
                  </a:txBody>
                  <a:tcPr/>
                </a:tc>
                <a:extLst>
                  <a:ext uri="{0D108BD9-81ED-4DB2-BD59-A6C34878D82A}">
                    <a16:rowId xmlns:a16="http://schemas.microsoft.com/office/drawing/2014/main" val="954651417"/>
                  </a:ext>
                </a:extLst>
              </a:tr>
              <a:tr h="239967">
                <a:tc>
                  <a:txBody>
                    <a:bodyPr/>
                    <a:lstStyle/>
                    <a:p>
                      <a:pPr algn="ctr"/>
                      <a:r>
                        <a:rPr lang="en-IN" dirty="0"/>
                        <a:t>ROWS</a:t>
                      </a:r>
                    </a:p>
                  </a:txBody>
                  <a:tcPr/>
                </a:tc>
                <a:tc>
                  <a:txBody>
                    <a:bodyPr/>
                    <a:lstStyle/>
                    <a:p>
                      <a:pPr algn="ctr"/>
                      <a:r>
                        <a:rPr lang="en-IN" dirty="0"/>
                        <a:t>Integer</a:t>
                      </a:r>
                    </a:p>
                  </a:txBody>
                  <a:tcPr/>
                </a:tc>
                <a:tc>
                  <a:txBody>
                    <a:bodyPr/>
                    <a:lstStyle/>
                    <a:p>
                      <a:pPr algn="ctr"/>
                      <a:r>
                        <a:rPr lang="en-IN" dirty="0"/>
                        <a:t>Number of rows of tiles</a:t>
                      </a:r>
                    </a:p>
                  </a:txBody>
                  <a:tcPr/>
                </a:tc>
                <a:extLst>
                  <a:ext uri="{0D108BD9-81ED-4DB2-BD59-A6C34878D82A}">
                    <a16:rowId xmlns:a16="http://schemas.microsoft.com/office/drawing/2014/main" val="2224352022"/>
                  </a:ext>
                </a:extLst>
              </a:tr>
              <a:tr h="351610">
                <a:tc>
                  <a:txBody>
                    <a:bodyPr/>
                    <a:lstStyle/>
                    <a:p>
                      <a:pPr algn="ctr"/>
                      <a:r>
                        <a:rPr lang="en-IN" dirty="0"/>
                        <a:t>TILE_WIDTH</a:t>
                      </a:r>
                    </a:p>
                  </a:txBody>
                  <a:tcPr/>
                </a:tc>
                <a:tc>
                  <a:txBody>
                    <a:bodyPr/>
                    <a:lstStyle/>
                    <a:p>
                      <a:pPr algn="ctr"/>
                      <a:r>
                        <a:rPr lang="en-IN" dirty="0"/>
                        <a:t>Integer</a:t>
                      </a:r>
                    </a:p>
                  </a:txBody>
                  <a:tcPr/>
                </a:tc>
                <a:tc>
                  <a:txBody>
                    <a:bodyPr/>
                    <a:lstStyle/>
                    <a:p>
                      <a:pPr algn="ctr"/>
                      <a:r>
                        <a:rPr lang="en-IN" dirty="0"/>
                        <a:t>Width of the tile</a:t>
                      </a:r>
                    </a:p>
                  </a:txBody>
                  <a:tcPr/>
                </a:tc>
                <a:extLst>
                  <a:ext uri="{0D108BD9-81ED-4DB2-BD59-A6C34878D82A}">
                    <a16:rowId xmlns:a16="http://schemas.microsoft.com/office/drawing/2014/main" val="746078806"/>
                  </a:ext>
                </a:extLst>
              </a:tr>
              <a:tr h="351610">
                <a:tc>
                  <a:txBody>
                    <a:bodyPr/>
                    <a:lstStyle/>
                    <a:p>
                      <a:pPr algn="ctr"/>
                      <a:r>
                        <a:rPr lang="en-IN" dirty="0"/>
                        <a:t>TILE_HEIGHT</a:t>
                      </a:r>
                    </a:p>
                  </a:txBody>
                  <a:tcPr/>
                </a:tc>
                <a:tc>
                  <a:txBody>
                    <a:bodyPr/>
                    <a:lstStyle/>
                    <a:p>
                      <a:pPr algn="ctr"/>
                      <a:r>
                        <a:rPr lang="en-IN" dirty="0"/>
                        <a:t>Integer</a:t>
                      </a:r>
                    </a:p>
                  </a:txBody>
                  <a:tcPr/>
                </a:tc>
                <a:tc>
                  <a:txBody>
                    <a:bodyPr/>
                    <a:lstStyle/>
                    <a:p>
                      <a:pPr algn="ctr"/>
                      <a:r>
                        <a:rPr lang="en-IN" dirty="0"/>
                        <a:t>Height of the tile</a:t>
                      </a:r>
                    </a:p>
                  </a:txBody>
                  <a:tcPr/>
                </a:tc>
                <a:extLst>
                  <a:ext uri="{0D108BD9-81ED-4DB2-BD59-A6C34878D82A}">
                    <a16:rowId xmlns:a16="http://schemas.microsoft.com/office/drawing/2014/main" val="3293877089"/>
                  </a:ext>
                </a:extLst>
              </a:tr>
              <a:tr h="351610">
                <a:tc>
                  <a:txBody>
                    <a:bodyPr/>
                    <a:lstStyle/>
                    <a:p>
                      <a:pPr algn="ctr"/>
                      <a:r>
                        <a:rPr lang="en-IN" dirty="0"/>
                        <a:t>tiles</a:t>
                      </a:r>
                    </a:p>
                  </a:txBody>
                  <a:tcPr/>
                </a:tc>
                <a:tc>
                  <a:txBody>
                    <a:bodyPr/>
                    <a:lstStyle/>
                    <a:p>
                      <a:pPr algn="ctr"/>
                      <a:r>
                        <a:rPr lang="en-IN" dirty="0" err="1"/>
                        <a:t>ArrayList</a:t>
                      </a:r>
                      <a:r>
                        <a:rPr lang="en-IN" dirty="0"/>
                        <a:t>&lt;Tile&gt;</a:t>
                      </a:r>
                    </a:p>
                  </a:txBody>
                  <a:tcPr/>
                </a:tc>
                <a:tc>
                  <a:txBody>
                    <a:bodyPr/>
                    <a:lstStyle/>
                    <a:p>
                      <a:pPr algn="ctr"/>
                      <a:r>
                        <a:rPr lang="en-IN" dirty="0"/>
                        <a:t>Creating continuous tiles</a:t>
                      </a:r>
                    </a:p>
                  </a:txBody>
                  <a:tcPr/>
                </a:tc>
                <a:extLst>
                  <a:ext uri="{0D108BD9-81ED-4DB2-BD59-A6C34878D82A}">
                    <a16:rowId xmlns:a16="http://schemas.microsoft.com/office/drawing/2014/main" val="308915695"/>
                  </a:ext>
                </a:extLst>
              </a:tr>
              <a:tr h="351610">
                <a:tc>
                  <a:txBody>
                    <a:bodyPr/>
                    <a:lstStyle/>
                    <a:p>
                      <a:pPr algn="ctr"/>
                      <a:r>
                        <a:rPr lang="en-IN" dirty="0"/>
                        <a:t>renderer</a:t>
                      </a:r>
                    </a:p>
                  </a:txBody>
                  <a:tcPr/>
                </a:tc>
                <a:tc>
                  <a:txBody>
                    <a:bodyPr/>
                    <a:lstStyle/>
                    <a:p>
                      <a:pPr algn="ctr"/>
                      <a:r>
                        <a:rPr lang="en-IN" dirty="0"/>
                        <a:t>Renderer</a:t>
                      </a:r>
                    </a:p>
                  </a:txBody>
                  <a:tcPr/>
                </a:tc>
                <a:tc>
                  <a:txBody>
                    <a:bodyPr/>
                    <a:lstStyle/>
                    <a:p>
                      <a:pPr algn="ctr"/>
                      <a:r>
                        <a:rPr lang="en-IN" dirty="0"/>
                        <a:t>Access object of repaint()</a:t>
                      </a:r>
                    </a:p>
                  </a:txBody>
                  <a:tcPr/>
                </a:tc>
                <a:extLst>
                  <a:ext uri="{0D108BD9-81ED-4DB2-BD59-A6C34878D82A}">
                    <a16:rowId xmlns:a16="http://schemas.microsoft.com/office/drawing/2014/main" val="3099589005"/>
                  </a:ext>
                </a:extLst>
              </a:tr>
              <a:tr h="351610">
                <a:tc>
                  <a:txBody>
                    <a:bodyPr/>
                    <a:lstStyle/>
                    <a:p>
                      <a:pPr algn="ctr"/>
                      <a:r>
                        <a:rPr lang="en-IN" dirty="0"/>
                        <a:t>random</a:t>
                      </a:r>
                    </a:p>
                  </a:txBody>
                  <a:tcPr/>
                </a:tc>
                <a:tc>
                  <a:txBody>
                    <a:bodyPr/>
                    <a:lstStyle/>
                    <a:p>
                      <a:pPr algn="ctr"/>
                      <a:r>
                        <a:rPr lang="en-IN" dirty="0"/>
                        <a:t>Random</a:t>
                      </a:r>
                    </a:p>
                  </a:txBody>
                  <a:tcPr/>
                </a:tc>
                <a:tc>
                  <a:txBody>
                    <a:bodyPr/>
                    <a:lstStyle/>
                    <a:p>
                      <a:pPr algn="ctr"/>
                      <a:r>
                        <a:rPr lang="en-IN" dirty="0"/>
                        <a:t>Generating pattern of tiles</a:t>
                      </a:r>
                    </a:p>
                  </a:txBody>
                  <a:tcPr/>
                </a:tc>
                <a:extLst>
                  <a:ext uri="{0D108BD9-81ED-4DB2-BD59-A6C34878D82A}">
                    <a16:rowId xmlns:a16="http://schemas.microsoft.com/office/drawing/2014/main" val="2592894950"/>
                  </a:ext>
                </a:extLst>
              </a:tr>
              <a:tr h="351610">
                <a:tc>
                  <a:txBody>
                    <a:bodyPr/>
                    <a:lstStyle/>
                    <a:p>
                      <a:pPr algn="ctr"/>
                      <a:r>
                        <a:rPr lang="en-IN" dirty="0"/>
                        <a:t>score</a:t>
                      </a:r>
                    </a:p>
                  </a:txBody>
                  <a:tcPr/>
                </a:tc>
                <a:tc>
                  <a:txBody>
                    <a:bodyPr/>
                    <a:lstStyle/>
                    <a:p>
                      <a:pPr algn="ctr"/>
                      <a:r>
                        <a:rPr lang="en-IN" dirty="0"/>
                        <a:t>Integer</a:t>
                      </a:r>
                    </a:p>
                  </a:txBody>
                  <a:tcPr/>
                </a:tc>
                <a:tc>
                  <a:txBody>
                    <a:bodyPr/>
                    <a:lstStyle/>
                    <a:p>
                      <a:pPr algn="ctr"/>
                      <a:r>
                        <a:rPr lang="en-IN" dirty="0"/>
                        <a:t>Maintaining current score</a:t>
                      </a:r>
                    </a:p>
                  </a:txBody>
                  <a:tcPr/>
                </a:tc>
                <a:extLst>
                  <a:ext uri="{0D108BD9-81ED-4DB2-BD59-A6C34878D82A}">
                    <a16:rowId xmlns:a16="http://schemas.microsoft.com/office/drawing/2014/main" val="4289232256"/>
                  </a:ext>
                </a:extLst>
              </a:tr>
              <a:tr h="351610">
                <a:tc>
                  <a:txBody>
                    <a:bodyPr/>
                    <a:lstStyle/>
                    <a:p>
                      <a:pPr algn="ctr"/>
                      <a:r>
                        <a:rPr lang="en-IN" dirty="0" err="1"/>
                        <a:t>milsecDelay</a:t>
                      </a:r>
                      <a:endParaRPr lang="en-IN" dirty="0"/>
                    </a:p>
                  </a:txBody>
                  <a:tcPr/>
                </a:tc>
                <a:tc>
                  <a:txBody>
                    <a:bodyPr/>
                    <a:lstStyle/>
                    <a:p>
                      <a:pPr algn="ctr"/>
                      <a:r>
                        <a:rPr lang="en-IN" dirty="0"/>
                        <a:t>Integer</a:t>
                      </a:r>
                    </a:p>
                  </a:txBody>
                  <a:tcPr/>
                </a:tc>
                <a:tc>
                  <a:txBody>
                    <a:bodyPr/>
                    <a:lstStyle/>
                    <a:p>
                      <a:pPr algn="ctr"/>
                      <a:r>
                        <a:rPr lang="en-IN" dirty="0"/>
                        <a:t>Calculating score</a:t>
                      </a:r>
                    </a:p>
                  </a:txBody>
                  <a:tcPr/>
                </a:tc>
                <a:extLst>
                  <a:ext uri="{0D108BD9-81ED-4DB2-BD59-A6C34878D82A}">
                    <a16:rowId xmlns:a16="http://schemas.microsoft.com/office/drawing/2014/main" val="67268465"/>
                  </a:ext>
                </a:extLst>
              </a:tr>
              <a:tr h="351610">
                <a:tc>
                  <a:txBody>
                    <a:bodyPr/>
                    <a:lstStyle/>
                    <a:p>
                      <a:pPr algn="ctr"/>
                      <a:r>
                        <a:rPr lang="en-IN" dirty="0" err="1"/>
                        <a:t>gameOver</a:t>
                      </a:r>
                      <a:endParaRPr lang="en-IN" dirty="0"/>
                    </a:p>
                  </a:txBody>
                  <a:tcPr/>
                </a:tc>
                <a:tc>
                  <a:txBody>
                    <a:bodyPr/>
                    <a:lstStyle/>
                    <a:p>
                      <a:pPr algn="ctr"/>
                      <a:r>
                        <a:rPr lang="en-IN" dirty="0"/>
                        <a:t>Boolean</a:t>
                      </a:r>
                    </a:p>
                  </a:txBody>
                  <a:tcPr/>
                </a:tc>
                <a:tc>
                  <a:txBody>
                    <a:bodyPr/>
                    <a:lstStyle/>
                    <a:p>
                      <a:pPr algn="ctr"/>
                      <a:r>
                        <a:rPr lang="en-IN" dirty="0"/>
                        <a:t>Checking if game is running</a:t>
                      </a:r>
                    </a:p>
                  </a:txBody>
                  <a:tcPr/>
                </a:tc>
                <a:extLst>
                  <a:ext uri="{0D108BD9-81ED-4DB2-BD59-A6C34878D82A}">
                    <a16:rowId xmlns:a16="http://schemas.microsoft.com/office/drawing/2014/main" val="275725406"/>
                  </a:ext>
                </a:extLst>
              </a:tr>
              <a:tr h="351610">
                <a:tc>
                  <a:txBody>
                    <a:bodyPr/>
                    <a:lstStyle/>
                    <a:p>
                      <a:pPr algn="ctr"/>
                      <a:r>
                        <a:rPr lang="en-IN" dirty="0" err="1"/>
                        <a:t>mp</a:t>
                      </a:r>
                      <a:endParaRPr lang="en-IN" dirty="0"/>
                    </a:p>
                  </a:txBody>
                  <a:tcPr/>
                </a:tc>
                <a:tc>
                  <a:txBody>
                    <a:bodyPr/>
                    <a:lstStyle/>
                    <a:p>
                      <a:pPr algn="ctr"/>
                      <a:r>
                        <a:rPr lang="en-IN" dirty="0" err="1"/>
                        <a:t>MusicPlayer</a:t>
                      </a:r>
                      <a:endParaRPr lang="en-IN" dirty="0"/>
                    </a:p>
                  </a:txBody>
                  <a:tcPr/>
                </a:tc>
                <a:tc>
                  <a:txBody>
                    <a:bodyPr/>
                    <a:lstStyle/>
                    <a:p>
                      <a:pPr algn="ctr"/>
                      <a:r>
                        <a:rPr lang="en-IN" dirty="0"/>
                        <a:t>Playing music</a:t>
                      </a:r>
                    </a:p>
                  </a:txBody>
                  <a:tcPr/>
                </a:tc>
                <a:extLst>
                  <a:ext uri="{0D108BD9-81ED-4DB2-BD59-A6C34878D82A}">
                    <a16:rowId xmlns:a16="http://schemas.microsoft.com/office/drawing/2014/main" val="1841293605"/>
                  </a:ext>
                </a:extLst>
              </a:tr>
              <a:tr h="351610">
                <a:tc>
                  <a:txBody>
                    <a:bodyPr/>
                    <a:lstStyle/>
                    <a:p>
                      <a:pPr algn="ctr"/>
                      <a:r>
                        <a:rPr lang="en-IN" dirty="0" err="1"/>
                        <a:t>UserName</a:t>
                      </a:r>
                      <a:endParaRPr lang="en-IN" dirty="0"/>
                    </a:p>
                  </a:txBody>
                  <a:tcPr/>
                </a:tc>
                <a:tc>
                  <a:txBody>
                    <a:bodyPr/>
                    <a:lstStyle/>
                    <a:p>
                      <a:pPr algn="ctr"/>
                      <a:r>
                        <a:rPr lang="en-IN" dirty="0"/>
                        <a:t>String</a:t>
                      </a:r>
                    </a:p>
                  </a:txBody>
                  <a:tcPr/>
                </a:tc>
                <a:tc>
                  <a:txBody>
                    <a:bodyPr/>
                    <a:lstStyle/>
                    <a:p>
                      <a:pPr algn="ctr"/>
                      <a:r>
                        <a:rPr lang="en-IN" dirty="0"/>
                        <a:t>Entering name</a:t>
                      </a:r>
                    </a:p>
                  </a:txBody>
                  <a:tcPr/>
                </a:tc>
                <a:extLst>
                  <a:ext uri="{0D108BD9-81ED-4DB2-BD59-A6C34878D82A}">
                    <a16:rowId xmlns:a16="http://schemas.microsoft.com/office/drawing/2014/main" val="2431133988"/>
                  </a:ext>
                </a:extLst>
              </a:tr>
              <a:tr h="351610">
                <a:tc>
                  <a:txBody>
                    <a:bodyPr/>
                    <a:lstStyle/>
                    <a:p>
                      <a:pPr algn="ctr"/>
                      <a:r>
                        <a:rPr lang="en-IN" dirty="0" err="1"/>
                        <a:t>hscore</a:t>
                      </a:r>
                      <a:endParaRPr lang="en-IN" dirty="0"/>
                    </a:p>
                  </a:txBody>
                  <a:tcPr/>
                </a:tc>
                <a:tc>
                  <a:txBody>
                    <a:bodyPr/>
                    <a:lstStyle/>
                    <a:p>
                      <a:pPr algn="ctr"/>
                      <a:r>
                        <a:rPr lang="en-IN" dirty="0"/>
                        <a:t>Integer</a:t>
                      </a:r>
                    </a:p>
                  </a:txBody>
                  <a:tcPr/>
                </a:tc>
                <a:tc>
                  <a:txBody>
                    <a:bodyPr/>
                    <a:lstStyle/>
                    <a:p>
                      <a:pPr algn="ctr"/>
                      <a:r>
                        <a:rPr lang="en-IN" dirty="0"/>
                        <a:t>Maintaining highest score</a:t>
                      </a:r>
                    </a:p>
                  </a:txBody>
                  <a:tcPr/>
                </a:tc>
                <a:extLst>
                  <a:ext uri="{0D108BD9-81ED-4DB2-BD59-A6C34878D82A}">
                    <a16:rowId xmlns:a16="http://schemas.microsoft.com/office/drawing/2014/main" val="4057241872"/>
                  </a:ext>
                </a:extLst>
              </a:tr>
            </a:tbl>
          </a:graphicData>
        </a:graphic>
      </p:graphicFrame>
      <p:sp>
        <p:nvSpPr>
          <p:cNvPr id="3" name="TextBox 2">
            <a:extLst>
              <a:ext uri="{FF2B5EF4-FFF2-40B4-BE49-F238E27FC236}">
                <a16:creationId xmlns:a16="http://schemas.microsoft.com/office/drawing/2014/main" id="{21DBE230-B032-422E-B2C9-B007E085E909}"/>
              </a:ext>
            </a:extLst>
          </p:cNvPr>
          <p:cNvSpPr txBox="1"/>
          <p:nvPr/>
        </p:nvSpPr>
        <p:spPr>
          <a:xfrm>
            <a:off x="275208" y="2210539"/>
            <a:ext cx="2831976" cy="2800767"/>
          </a:xfrm>
          <a:prstGeom prst="rect">
            <a:avLst/>
          </a:prstGeom>
          <a:noFill/>
        </p:spPr>
        <p:txBody>
          <a:bodyPr wrap="square" rtlCol="0">
            <a:spAutoFit/>
          </a:bodyPr>
          <a:lstStyle/>
          <a:p>
            <a:pPr algn="ctr"/>
            <a:r>
              <a:rPr lang="en-IN" sz="4400" b="1" i="1" dirty="0"/>
              <a:t>TABLE OF VARIOUS VARIABLES USED</a:t>
            </a:r>
          </a:p>
        </p:txBody>
      </p:sp>
    </p:spTree>
    <p:extLst>
      <p:ext uri="{BB962C8B-B14F-4D97-AF65-F5344CB8AC3E}">
        <p14:creationId xmlns:p14="http://schemas.microsoft.com/office/powerpoint/2010/main" val="24099768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FE3AF-44EB-4521-A285-97B4654031D9}"/>
              </a:ext>
            </a:extLst>
          </p:cNvPr>
          <p:cNvSpPr>
            <a:spLocks noGrp="1"/>
          </p:cNvSpPr>
          <p:nvPr>
            <p:ph type="title"/>
          </p:nvPr>
        </p:nvSpPr>
        <p:spPr>
          <a:xfrm>
            <a:off x="72501" y="1064433"/>
            <a:ext cx="10058400" cy="680179"/>
          </a:xfrm>
        </p:spPr>
        <p:txBody>
          <a:bodyPr>
            <a:normAutofit/>
          </a:bodyPr>
          <a:lstStyle/>
          <a:p>
            <a:r>
              <a:rPr lang="en-IN" b="1" i="1" u="sng" dirty="0"/>
              <a:t>Table for Exception Handling</a:t>
            </a:r>
            <a:endParaRPr lang="en-IN" u="sng" dirty="0"/>
          </a:p>
        </p:txBody>
      </p:sp>
      <p:graphicFrame>
        <p:nvGraphicFramePr>
          <p:cNvPr id="4" name="Table 4">
            <a:extLst>
              <a:ext uri="{FF2B5EF4-FFF2-40B4-BE49-F238E27FC236}">
                <a16:creationId xmlns:a16="http://schemas.microsoft.com/office/drawing/2014/main" id="{767B4142-A84B-4326-8E13-BD286367A835}"/>
              </a:ext>
            </a:extLst>
          </p:cNvPr>
          <p:cNvGraphicFramePr>
            <a:graphicFrameLocks noGrp="1"/>
          </p:cNvGraphicFramePr>
          <p:nvPr>
            <p:ph idx="1"/>
            <p:extLst>
              <p:ext uri="{D42A27DB-BD31-4B8C-83A1-F6EECF244321}">
                <p14:modId xmlns:p14="http://schemas.microsoft.com/office/powerpoint/2010/main" val="25084424"/>
              </p:ext>
            </p:extLst>
          </p:nvPr>
        </p:nvGraphicFramePr>
        <p:xfrm>
          <a:off x="542278" y="1922165"/>
          <a:ext cx="10557027" cy="4780475"/>
        </p:xfrm>
        <a:graphic>
          <a:graphicData uri="http://schemas.openxmlformats.org/drawingml/2006/table">
            <a:tbl>
              <a:tblPr firstRow="1" bandRow="1">
                <a:tableStyleId>{00A15C55-8517-42AA-B614-E9B94910E393}</a:tableStyleId>
              </a:tblPr>
              <a:tblGrid>
                <a:gridCol w="2752077">
                  <a:extLst>
                    <a:ext uri="{9D8B030D-6E8A-4147-A177-3AD203B41FA5}">
                      <a16:colId xmlns:a16="http://schemas.microsoft.com/office/drawing/2014/main" val="2747448353"/>
                    </a:ext>
                  </a:extLst>
                </a:gridCol>
                <a:gridCol w="5530788">
                  <a:extLst>
                    <a:ext uri="{9D8B030D-6E8A-4147-A177-3AD203B41FA5}">
                      <a16:colId xmlns:a16="http://schemas.microsoft.com/office/drawing/2014/main" val="2556884167"/>
                    </a:ext>
                  </a:extLst>
                </a:gridCol>
                <a:gridCol w="2274162">
                  <a:extLst>
                    <a:ext uri="{9D8B030D-6E8A-4147-A177-3AD203B41FA5}">
                      <a16:colId xmlns:a16="http://schemas.microsoft.com/office/drawing/2014/main" val="2699426826"/>
                    </a:ext>
                  </a:extLst>
                </a:gridCol>
              </a:tblGrid>
              <a:tr h="743177">
                <a:tc>
                  <a:txBody>
                    <a:bodyPr/>
                    <a:lstStyle/>
                    <a:p>
                      <a:pPr algn="ctr"/>
                      <a:r>
                        <a:rPr lang="en-IN" b="1" i="0" u="sng" dirty="0"/>
                        <a:t>TYPE OF EXCEPTION HANDLED</a:t>
                      </a:r>
                    </a:p>
                  </a:txBody>
                  <a:tcPr/>
                </a:tc>
                <a:tc>
                  <a:txBody>
                    <a:bodyPr/>
                    <a:lstStyle/>
                    <a:p>
                      <a:pPr algn="ctr"/>
                      <a:r>
                        <a:rPr lang="en-IN" b="1" i="0" u="sng" dirty="0"/>
                        <a:t>TASK FOR WHICH EXCEPTION IS HANDLED</a:t>
                      </a:r>
                    </a:p>
                  </a:txBody>
                  <a:tcPr/>
                </a:tc>
                <a:tc>
                  <a:txBody>
                    <a:bodyPr/>
                    <a:lstStyle/>
                    <a:p>
                      <a:pPr algn="ctr"/>
                      <a:r>
                        <a:rPr lang="en-IN" b="1" i="0" u="sng" dirty="0"/>
                        <a:t>LOCATION </a:t>
                      </a:r>
                    </a:p>
                  </a:txBody>
                  <a:tcPr/>
                </a:tc>
                <a:extLst>
                  <a:ext uri="{0D108BD9-81ED-4DB2-BD59-A6C34878D82A}">
                    <a16:rowId xmlns:a16="http://schemas.microsoft.com/office/drawing/2014/main" val="3133674911"/>
                  </a:ext>
                </a:extLst>
              </a:tr>
              <a:tr h="1634144">
                <a:tc>
                  <a:txBody>
                    <a:bodyPr/>
                    <a:lstStyle/>
                    <a:p>
                      <a:pPr algn="ctr"/>
                      <a:r>
                        <a:rPr lang="en-IN" sz="1600" dirty="0" err="1"/>
                        <a:t>FileNotFoundException</a:t>
                      </a:r>
                      <a:endParaRPr lang="en-IN" sz="1600" dirty="0"/>
                    </a:p>
                  </a:txBody>
                  <a:tcPr/>
                </a:tc>
                <a:tc>
                  <a:txBody>
                    <a:bodyPr/>
                    <a:lstStyle/>
                    <a:p>
                      <a:pPr marL="285750" indent="-285750">
                        <a:buFont typeface="Arial" panose="020B0604020202020204" pitchFamily="34" charset="0"/>
                        <a:buChar char="•"/>
                      </a:pPr>
                      <a:r>
                        <a:rPr lang="en-IN" sz="1600" dirty="0"/>
                        <a:t>It is used when the high score has to be entered(input) and the file hscore.txt is not found then the error message is displayed.</a:t>
                      </a:r>
                    </a:p>
                    <a:p>
                      <a:pPr marL="285750" indent="-285750">
                        <a:buFont typeface="Arial" panose="020B0604020202020204" pitchFamily="34" charset="0"/>
                        <a:buChar char="•"/>
                      </a:pPr>
                      <a:r>
                        <a:rPr lang="en-IN" sz="1600" dirty="0"/>
                        <a:t>When the high score has to be updated and the hscore.txt file’s location is wrong or the file is not found then the error message is displayed.</a:t>
                      </a:r>
                    </a:p>
                  </a:txBody>
                  <a:tcPr/>
                </a:tc>
                <a:tc>
                  <a:txBody>
                    <a:bodyPr/>
                    <a:lstStyle/>
                    <a:p>
                      <a:pPr marL="285750" indent="-285750">
                        <a:buFont typeface="Arial" panose="020B0604020202020204" pitchFamily="34" charset="0"/>
                        <a:buChar char="•"/>
                      </a:pPr>
                      <a:r>
                        <a:rPr lang="en-IN" sz="1600" dirty="0"/>
                        <a:t>Constructor of don’t touch the white tile.</a:t>
                      </a:r>
                    </a:p>
                    <a:p>
                      <a:pPr marL="285750" indent="-285750">
                        <a:buFont typeface="Arial" panose="020B0604020202020204" pitchFamily="34" charset="0"/>
                        <a:buChar char="•"/>
                      </a:pPr>
                      <a:r>
                        <a:rPr lang="en-IN" sz="1600" dirty="0"/>
                        <a:t>Repaint method</a:t>
                      </a:r>
                    </a:p>
                    <a:p>
                      <a:pPr marL="0" indent="0">
                        <a:buFont typeface="Arial" panose="020B0604020202020204" pitchFamily="34" charset="0"/>
                        <a:buNone/>
                      </a:pPr>
                      <a:r>
                        <a:rPr lang="en-IN" sz="1600" dirty="0"/>
                        <a:t>      [repaint()]</a:t>
                      </a:r>
                    </a:p>
                  </a:txBody>
                  <a:tcPr/>
                </a:tc>
                <a:extLst>
                  <a:ext uri="{0D108BD9-81ED-4DB2-BD59-A6C34878D82A}">
                    <a16:rowId xmlns:a16="http://schemas.microsoft.com/office/drawing/2014/main" val="1644643313"/>
                  </a:ext>
                </a:extLst>
              </a:tr>
              <a:tr h="2403154">
                <a:tc>
                  <a:txBody>
                    <a:bodyPr/>
                    <a:lstStyle/>
                    <a:p>
                      <a:pPr algn="ctr"/>
                      <a:r>
                        <a:rPr lang="en-IN" sz="1600" dirty="0" err="1"/>
                        <a:t>IOException</a:t>
                      </a:r>
                      <a:endParaRPr lang="en-IN" sz="1600" dirty="0"/>
                    </a:p>
                  </a:txBody>
                  <a:tcPr/>
                </a:tc>
                <a:tc>
                  <a:txBody>
                    <a:bodyPr/>
                    <a:lstStyle/>
                    <a:p>
                      <a:pPr marL="285750" indent="-285750">
                        <a:buFont typeface="Arial" panose="020B0604020202020204" pitchFamily="34" charset="0"/>
                        <a:buChar char="•"/>
                      </a:pPr>
                      <a:r>
                        <a:rPr lang="en-IN" sz="1600" dirty="0"/>
                        <a:t>When the high score is entered and something goes wrong while and when input operation is failed or interrupted then a message is displayed that there was an error in input/output of the data.</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600" dirty="0"/>
                        <a:t>When the high score is updated and something goes wrong and when output operation is failed or interrupted then a message is displayed that there was an error in input/output of the data.</a:t>
                      </a:r>
                    </a:p>
                    <a:p>
                      <a:pPr marL="285750" indent="-285750">
                        <a:buFont typeface="Arial" panose="020B0604020202020204" pitchFamily="34" charset="0"/>
                        <a:buChar char="•"/>
                      </a:pPr>
                      <a:endParaRPr lang="en-IN" sz="1600" dirty="0"/>
                    </a:p>
                  </a:txBody>
                  <a:tcPr/>
                </a:tc>
                <a:tc>
                  <a:txBody>
                    <a:bodyPr/>
                    <a:lstStyle/>
                    <a:p>
                      <a:pPr marL="285750" indent="-285750">
                        <a:buFont typeface="Arial" panose="020B0604020202020204" pitchFamily="34" charset="0"/>
                        <a:buChar char="•"/>
                      </a:pPr>
                      <a:r>
                        <a:rPr lang="en-IN" sz="1600" dirty="0"/>
                        <a:t>Constructor</a:t>
                      </a:r>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r>
                        <a:rPr lang="en-IN" sz="1600" dirty="0"/>
                        <a:t>Repaint method</a:t>
                      </a:r>
                    </a:p>
                    <a:p>
                      <a:endParaRPr lang="en-IN" sz="1600" dirty="0"/>
                    </a:p>
                  </a:txBody>
                  <a:tcPr/>
                </a:tc>
                <a:extLst>
                  <a:ext uri="{0D108BD9-81ED-4DB2-BD59-A6C34878D82A}">
                    <a16:rowId xmlns:a16="http://schemas.microsoft.com/office/drawing/2014/main" val="79492631"/>
                  </a:ext>
                </a:extLst>
              </a:tr>
            </a:tbl>
          </a:graphicData>
        </a:graphic>
      </p:graphicFrame>
    </p:spTree>
    <p:extLst>
      <p:ext uri="{BB962C8B-B14F-4D97-AF65-F5344CB8AC3E}">
        <p14:creationId xmlns:p14="http://schemas.microsoft.com/office/powerpoint/2010/main" val="9346160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835AF-207C-48C6-BCC1-985F7E6E1125}"/>
              </a:ext>
            </a:extLst>
          </p:cNvPr>
          <p:cNvSpPr>
            <a:spLocks noGrp="1"/>
          </p:cNvSpPr>
          <p:nvPr>
            <p:ph type="title"/>
          </p:nvPr>
        </p:nvSpPr>
        <p:spPr>
          <a:xfrm>
            <a:off x="1066800" y="642594"/>
            <a:ext cx="10058400" cy="715689"/>
          </a:xfrm>
        </p:spPr>
        <p:txBody>
          <a:bodyPr>
            <a:normAutofit/>
          </a:bodyPr>
          <a:lstStyle/>
          <a:p>
            <a:r>
              <a:rPr lang="en-IN" b="1" i="1" u="sng" dirty="0"/>
              <a:t>Implementation Details</a:t>
            </a:r>
          </a:p>
        </p:txBody>
      </p:sp>
      <p:graphicFrame>
        <p:nvGraphicFramePr>
          <p:cNvPr id="11" name="Table 11">
            <a:extLst>
              <a:ext uri="{FF2B5EF4-FFF2-40B4-BE49-F238E27FC236}">
                <a16:creationId xmlns:a16="http://schemas.microsoft.com/office/drawing/2014/main" id="{66D40A91-0295-405F-9E8C-9E07C16D261F}"/>
              </a:ext>
            </a:extLst>
          </p:cNvPr>
          <p:cNvGraphicFramePr>
            <a:graphicFrameLocks noGrp="1"/>
          </p:cNvGraphicFramePr>
          <p:nvPr>
            <p:ph idx="1"/>
            <p:extLst>
              <p:ext uri="{D42A27DB-BD31-4B8C-83A1-F6EECF244321}">
                <p14:modId xmlns:p14="http://schemas.microsoft.com/office/powerpoint/2010/main" val="2305762604"/>
              </p:ext>
            </p:extLst>
          </p:nvPr>
        </p:nvGraphicFramePr>
        <p:xfrm>
          <a:off x="1066800" y="1467211"/>
          <a:ext cx="10182690" cy="1371600"/>
        </p:xfrm>
        <a:graphic>
          <a:graphicData uri="http://schemas.openxmlformats.org/drawingml/2006/table">
            <a:tbl>
              <a:tblPr firstRow="1" bandRow="1">
                <a:tableStyleId>{E269D01E-BC32-4049-B463-5C60D7B0CCD2}</a:tableStyleId>
              </a:tblPr>
              <a:tblGrid>
                <a:gridCol w="4739196">
                  <a:extLst>
                    <a:ext uri="{9D8B030D-6E8A-4147-A177-3AD203B41FA5}">
                      <a16:colId xmlns:a16="http://schemas.microsoft.com/office/drawing/2014/main" val="3217391285"/>
                    </a:ext>
                  </a:extLst>
                </a:gridCol>
                <a:gridCol w="5443494">
                  <a:extLst>
                    <a:ext uri="{9D8B030D-6E8A-4147-A177-3AD203B41FA5}">
                      <a16:colId xmlns:a16="http://schemas.microsoft.com/office/drawing/2014/main" val="1256905039"/>
                    </a:ext>
                  </a:extLst>
                </a:gridCol>
              </a:tblGrid>
              <a:tr h="370840">
                <a:tc>
                  <a:txBody>
                    <a:bodyPr/>
                    <a:lstStyle/>
                    <a:p>
                      <a:pPr algn="ctr"/>
                      <a:r>
                        <a:rPr lang="en-IN" sz="2400" dirty="0"/>
                        <a:t>GUI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2400" dirty="0"/>
                        <a:t>List of components used in GUI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9324997"/>
                  </a:ext>
                </a:extLst>
              </a:tr>
              <a:tr h="370840">
                <a:tc>
                  <a:txBody>
                    <a:bodyPr/>
                    <a:lstStyle/>
                    <a:p>
                      <a:pPr algn="ctr"/>
                      <a:r>
                        <a:rPr lang="en-IN" dirty="0">
                          <a:solidFill>
                            <a:schemeClr val="tx1"/>
                          </a:solidFill>
                        </a:rPr>
                        <a:t>Swing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solidFill>
                            <a:schemeClr val="tx1"/>
                          </a:solidFill>
                        </a:rPr>
                        <a:t>JFrame</a:t>
                      </a:r>
                    </a:p>
                    <a:p>
                      <a:pPr algn="ctr"/>
                      <a:r>
                        <a:rPr lang="en-IN" dirty="0" err="1">
                          <a:solidFill>
                            <a:schemeClr val="tx1"/>
                          </a:solidFill>
                        </a:rPr>
                        <a:t>Jpanel</a:t>
                      </a:r>
                      <a:endParaRPr lang="en-IN" dirty="0">
                        <a:solidFill>
                          <a:schemeClr val="tx1"/>
                        </a:solidFill>
                      </a:endParaRPr>
                    </a:p>
                    <a:p>
                      <a:pPr algn="ctr"/>
                      <a:r>
                        <a:rPr lang="en-US" dirty="0" err="1">
                          <a:solidFill>
                            <a:schemeClr val="tx1"/>
                          </a:solidFill>
                        </a:rPr>
                        <a:t>JOptionPane.showInputDialog</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9708519"/>
                  </a:ext>
                </a:extLst>
              </a:tr>
            </a:tbl>
          </a:graphicData>
        </a:graphic>
      </p:graphicFrame>
      <p:sp>
        <p:nvSpPr>
          <p:cNvPr id="6" name="TextBox 5">
            <a:extLst>
              <a:ext uri="{FF2B5EF4-FFF2-40B4-BE49-F238E27FC236}">
                <a16:creationId xmlns:a16="http://schemas.microsoft.com/office/drawing/2014/main" id="{141CA2ED-50E9-4109-9D98-77052B538F71}"/>
              </a:ext>
            </a:extLst>
          </p:cNvPr>
          <p:cNvSpPr txBox="1"/>
          <p:nvPr/>
        </p:nvSpPr>
        <p:spPr>
          <a:xfrm flipV="1">
            <a:off x="1066801" y="1597981"/>
            <a:ext cx="211583" cy="923330"/>
          </a:xfrm>
          <a:prstGeom prst="rect">
            <a:avLst/>
          </a:prstGeom>
          <a:noFill/>
        </p:spPr>
        <p:txBody>
          <a:bodyPr wrap="square" rtlCol="0">
            <a:spAutoFit/>
          </a:bodyPr>
          <a:lstStyle/>
          <a:p>
            <a:endParaRPr lang="en-IN" dirty="0"/>
          </a:p>
          <a:p>
            <a:endParaRPr lang="en-IN" dirty="0"/>
          </a:p>
          <a:p>
            <a:pPr marL="285750" indent="-285750">
              <a:buFont typeface="Wingdings" panose="05000000000000000000" pitchFamily="2" charset="2"/>
              <a:buChar char="§"/>
            </a:pPr>
            <a:endParaRPr lang="en-IN" dirty="0"/>
          </a:p>
        </p:txBody>
      </p:sp>
      <p:graphicFrame>
        <p:nvGraphicFramePr>
          <p:cNvPr id="7" name="Table 7">
            <a:extLst>
              <a:ext uri="{FF2B5EF4-FFF2-40B4-BE49-F238E27FC236}">
                <a16:creationId xmlns:a16="http://schemas.microsoft.com/office/drawing/2014/main" id="{5E0A728F-945F-4772-8A39-84C625C7EF94}"/>
              </a:ext>
            </a:extLst>
          </p:cNvPr>
          <p:cNvGraphicFramePr>
            <a:graphicFrameLocks noGrp="1"/>
          </p:cNvGraphicFramePr>
          <p:nvPr>
            <p:extLst>
              <p:ext uri="{D42A27DB-BD31-4B8C-83A1-F6EECF244321}">
                <p14:modId xmlns:p14="http://schemas.microsoft.com/office/powerpoint/2010/main" val="3779550212"/>
              </p:ext>
            </p:extLst>
          </p:nvPr>
        </p:nvGraphicFramePr>
        <p:xfrm>
          <a:off x="1091953" y="3805929"/>
          <a:ext cx="10182689" cy="2286000"/>
        </p:xfrm>
        <a:graphic>
          <a:graphicData uri="http://schemas.openxmlformats.org/drawingml/2006/table">
            <a:tbl>
              <a:tblPr firstRow="1" bandRow="1">
                <a:tableStyleId>{00A15C55-8517-42AA-B614-E9B94910E393}</a:tableStyleId>
              </a:tblPr>
              <a:tblGrid>
                <a:gridCol w="5078768">
                  <a:extLst>
                    <a:ext uri="{9D8B030D-6E8A-4147-A177-3AD203B41FA5}">
                      <a16:colId xmlns:a16="http://schemas.microsoft.com/office/drawing/2014/main" val="2049551609"/>
                    </a:ext>
                  </a:extLst>
                </a:gridCol>
                <a:gridCol w="5103921">
                  <a:extLst>
                    <a:ext uri="{9D8B030D-6E8A-4147-A177-3AD203B41FA5}">
                      <a16:colId xmlns:a16="http://schemas.microsoft.com/office/drawing/2014/main" val="2790164293"/>
                    </a:ext>
                  </a:extLst>
                </a:gridCol>
              </a:tblGrid>
              <a:tr h="370840">
                <a:tc>
                  <a:txBody>
                    <a:bodyPr/>
                    <a:lstStyle/>
                    <a:p>
                      <a:pPr algn="ctr"/>
                      <a:r>
                        <a:rPr lang="en-IN" sz="2400" dirty="0"/>
                        <a:t>Events handled</a:t>
                      </a:r>
                    </a:p>
                  </a:txBody>
                  <a:tcPr/>
                </a:tc>
                <a:tc>
                  <a:txBody>
                    <a:bodyPr/>
                    <a:lstStyle/>
                    <a:p>
                      <a:pPr algn="ctr"/>
                      <a:r>
                        <a:rPr lang="en-IN" sz="2400" dirty="0"/>
                        <a:t>Method used</a:t>
                      </a:r>
                    </a:p>
                  </a:txBody>
                  <a:tcPr/>
                </a:tc>
                <a:extLst>
                  <a:ext uri="{0D108BD9-81ED-4DB2-BD59-A6C34878D82A}">
                    <a16:rowId xmlns:a16="http://schemas.microsoft.com/office/drawing/2014/main" val="2125107716"/>
                  </a:ext>
                </a:extLst>
              </a:tr>
              <a:tr h="370840">
                <a:tc>
                  <a:txBody>
                    <a:bodyPr/>
                    <a:lstStyle/>
                    <a:p>
                      <a:pPr algn="ctr"/>
                      <a:r>
                        <a:rPr lang="en-IN" dirty="0" err="1"/>
                        <a:t>MouseListener</a:t>
                      </a:r>
                      <a:endParaRPr lang="en-IN" dirty="0"/>
                    </a:p>
                  </a:txBody>
                  <a:tcPr/>
                </a:tc>
                <a:tc>
                  <a:txBody>
                    <a:bodyPr/>
                    <a:lstStyle/>
                    <a:p>
                      <a:r>
                        <a:rPr lang="en-IN" dirty="0" err="1"/>
                        <a:t>MousePressed</a:t>
                      </a:r>
                      <a:r>
                        <a:rPr lang="en-IN" dirty="0"/>
                        <a:t>() is invoked when the mouse button has been pressed on a component i.e. the black/white tile. All the other methods are kept null.</a:t>
                      </a:r>
                    </a:p>
                  </a:txBody>
                  <a:tcPr/>
                </a:tc>
                <a:extLst>
                  <a:ext uri="{0D108BD9-81ED-4DB2-BD59-A6C34878D82A}">
                    <a16:rowId xmlns:a16="http://schemas.microsoft.com/office/drawing/2014/main" val="1727417868"/>
                  </a:ext>
                </a:extLst>
              </a:tr>
              <a:tr h="370840">
                <a:tc>
                  <a:txBody>
                    <a:bodyPr/>
                    <a:lstStyle/>
                    <a:p>
                      <a:pPr algn="ctr"/>
                      <a:r>
                        <a:rPr lang="en-IN" dirty="0"/>
                        <a:t>ActionListener</a:t>
                      </a:r>
                    </a:p>
                  </a:txBody>
                  <a:tcPr/>
                </a:tc>
                <a:tc>
                  <a:txBody>
                    <a:bodyPr/>
                    <a:lstStyle/>
                    <a:p>
                      <a:r>
                        <a:rPr lang="en-IN" dirty="0" err="1"/>
                        <a:t>ActionPerformed</a:t>
                      </a:r>
                      <a:r>
                        <a:rPr lang="en-IN" dirty="0"/>
                        <a:t>() is implemented to fix the size of the tiles that are to be generated.</a:t>
                      </a:r>
                    </a:p>
                  </a:txBody>
                  <a:tcPr/>
                </a:tc>
                <a:extLst>
                  <a:ext uri="{0D108BD9-81ED-4DB2-BD59-A6C34878D82A}">
                    <a16:rowId xmlns:a16="http://schemas.microsoft.com/office/drawing/2014/main" val="1940485546"/>
                  </a:ext>
                </a:extLst>
              </a:tr>
            </a:tbl>
          </a:graphicData>
        </a:graphic>
      </p:graphicFrame>
    </p:spTree>
    <p:extLst>
      <p:ext uri="{BB962C8B-B14F-4D97-AF65-F5344CB8AC3E}">
        <p14:creationId xmlns:p14="http://schemas.microsoft.com/office/powerpoint/2010/main" val="12275049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418BD30-F85C-42AC-AB2C-3277D088C40F}"/>
              </a:ext>
            </a:extLst>
          </p:cNvPr>
          <p:cNvSpPr txBox="1"/>
          <p:nvPr/>
        </p:nvSpPr>
        <p:spPr>
          <a:xfrm>
            <a:off x="614038" y="1269507"/>
            <a:ext cx="10963923" cy="4493538"/>
          </a:xfrm>
          <a:prstGeom prst="rect">
            <a:avLst/>
          </a:prstGeom>
          <a:noFill/>
        </p:spPr>
        <p:txBody>
          <a:bodyPr wrap="square" rtlCol="0">
            <a:spAutoFit/>
          </a:bodyPr>
          <a:lstStyle/>
          <a:p>
            <a:r>
              <a:rPr lang="en-IN" sz="3200" b="1" i="1" u="sng" dirty="0"/>
              <a:t>DETAILS OF MULTI-THREADING</a:t>
            </a:r>
          </a:p>
          <a:p>
            <a:endParaRPr lang="en-IN" sz="3200" b="1" i="1" dirty="0"/>
          </a:p>
          <a:p>
            <a:r>
              <a:rPr lang="en-US" sz="2400" b="1" dirty="0"/>
              <a:t>Timer class </a:t>
            </a:r>
            <a:r>
              <a:rPr lang="en-US" sz="2400" dirty="0"/>
              <a:t>provides a method call that is used by a </a:t>
            </a:r>
            <a:r>
              <a:rPr lang="en-US" sz="2400" b="1" dirty="0"/>
              <a:t>thread</a:t>
            </a:r>
            <a:r>
              <a:rPr lang="en-US" sz="2400" dirty="0"/>
              <a:t> to schedule a task, such as running a block of code after some regular instant of time. Each task may be scheduled to run once or for a repeated number of executions. Each timer object is associated with a background thread that is responsible for the execution of all the tasks of a timer object.</a:t>
            </a:r>
            <a:endParaRPr lang="en-IN" sz="2400" dirty="0"/>
          </a:p>
          <a:p>
            <a:pPr marL="285750" indent="-285750">
              <a:buFont typeface="Wingdings" panose="05000000000000000000" pitchFamily="2" charset="2"/>
              <a:buChar char="§"/>
            </a:pPr>
            <a:r>
              <a:rPr lang="en-US" sz="2400" dirty="0"/>
              <a:t>Timer class is thread-safe.</a:t>
            </a:r>
          </a:p>
          <a:p>
            <a:pPr marL="285750" indent="-285750">
              <a:buFont typeface="Wingdings" panose="05000000000000000000" pitchFamily="2" charset="2"/>
              <a:buChar char="§"/>
            </a:pPr>
            <a:r>
              <a:rPr lang="en-US" sz="2400" dirty="0"/>
              <a:t>Timer class uses binary heap data structure in order to store its task.</a:t>
            </a:r>
          </a:p>
          <a:p>
            <a:endParaRPr lang="en-US" dirty="0"/>
          </a:p>
          <a:p>
            <a:endParaRPr lang="en-US" dirty="0"/>
          </a:p>
          <a:p>
            <a:endParaRPr lang="en-US" dirty="0"/>
          </a:p>
        </p:txBody>
      </p:sp>
      <p:pic>
        <p:nvPicPr>
          <p:cNvPr id="3" name="Picture 2">
            <a:extLst>
              <a:ext uri="{FF2B5EF4-FFF2-40B4-BE49-F238E27FC236}">
                <a16:creationId xmlns:a16="http://schemas.microsoft.com/office/drawing/2014/main" id="{57C5F30C-A87D-45F6-B7D9-35672EDB5922}"/>
              </a:ext>
            </a:extLst>
          </p:cNvPr>
          <p:cNvPicPr>
            <a:picLocks noChangeAspect="1"/>
          </p:cNvPicPr>
          <p:nvPr/>
        </p:nvPicPr>
        <p:blipFill>
          <a:blip r:embed="rId2"/>
          <a:stretch>
            <a:fillRect/>
          </a:stretch>
        </p:blipFill>
        <p:spPr>
          <a:xfrm>
            <a:off x="1509204" y="5113538"/>
            <a:ext cx="8282866" cy="1677880"/>
          </a:xfrm>
          <a:prstGeom prst="rect">
            <a:avLst/>
          </a:prstGeom>
        </p:spPr>
      </p:pic>
    </p:spTree>
    <p:extLst>
      <p:ext uri="{BB962C8B-B14F-4D97-AF65-F5344CB8AC3E}">
        <p14:creationId xmlns:p14="http://schemas.microsoft.com/office/powerpoint/2010/main" val="205432973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187DE-8039-4B6A-A28A-7836733D2909}"/>
              </a:ext>
            </a:extLst>
          </p:cNvPr>
          <p:cNvSpPr>
            <a:spLocks noGrp="1"/>
          </p:cNvSpPr>
          <p:nvPr>
            <p:ph type="title"/>
          </p:nvPr>
        </p:nvSpPr>
        <p:spPr>
          <a:xfrm>
            <a:off x="648069" y="997700"/>
            <a:ext cx="10512641" cy="964265"/>
          </a:xfrm>
        </p:spPr>
        <p:txBody>
          <a:bodyPr>
            <a:normAutofit fontScale="90000"/>
          </a:bodyPr>
          <a:lstStyle/>
          <a:p>
            <a:r>
              <a:rPr lang="en-US" b="1" i="1" u="sng" dirty="0"/>
              <a:t>Details of File Handling</a:t>
            </a:r>
            <a:br>
              <a:rPr lang="en-US" b="1" i="1" dirty="0"/>
            </a:br>
            <a:br>
              <a:rPr lang="en-US" b="1" i="1" dirty="0"/>
            </a:br>
            <a:endParaRPr lang="en-IN" b="1" i="1" dirty="0"/>
          </a:p>
        </p:txBody>
      </p:sp>
      <p:sp>
        <p:nvSpPr>
          <p:cNvPr id="3" name="Content Placeholder 2">
            <a:extLst>
              <a:ext uri="{FF2B5EF4-FFF2-40B4-BE49-F238E27FC236}">
                <a16:creationId xmlns:a16="http://schemas.microsoft.com/office/drawing/2014/main" id="{B2AA6B53-3B78-49B8-83DD-9DD079B4C608}"/>
              </a:ext>
            </a:extLst>
          </p:cNvPr>
          <p:cNvSpPr>
            <a:spLocks noGrp="1"/>
          </p:cNvSpPr>
          <p:nvPr>
            <p:ph idx="1"/>
          </p:nvPr>
        </p:nvSpPr>
        <p:spPr>
          <a:xfrm>
            <a:off x="648069" y="1479832"/>
            <a:ext cx="10441619" cy="4718748"/>
          </a:xfrm>
        </p:spPr>
        <p:txBody>
          <a:bodyPr>
            <a:noAutofit/>
          </a:bodyPr>
          <a:lstStyle/>
          <a:p>
            <a:pPr marL="0" indent="0">
              <a:buNone/>
            </a:pPr>
            <a:endParaRPr lang="en-IN" sz="2400" dirty="0"/>
          </a:p>
          <a:p>
            <a:pPr marL="0" indent="0">
              <a:buNone/>
            </a:pPr>
            <a:r>
              <a:rPr lang="en-IN" sz="2400" dirty="0" err="1"/>
              <a:t>FileWriter</a:t>
            </a:r>
            <a:r>
              <a:rPr lang="en-IN" sz="2400" dirty="0"/>
              <a:t> class is a class which is used to write in the high score in the file hscore.txt. File class is used to open the file hscore.txt. </a:t>
            </a:r>
            <a:r>
              <a:rPr lang="en-IN" sz="2400" dirty="0" err="1"/>
              <a:t>BufferedReader</a:t>
            </a:r>
            <a:r>
              <a:rPr lang="en-IN" sz="2400" dirty="0"/>
              <a:t> class is used to read the high score from the class and StringBuilder class is used to </a:t>
            </a:r>
            <a:r>
              <a:rPr lang="en-US" sz="2400" dirty="0"/>
              <a:t>create a mutable sequence of characters and store it in the String variable line.</a:t>
            </a:r>
          </a:p>
          <a:p>
            <a:pPr marL="0" indent="0">
              <a:buNone/>
            </a:pPr>
            <a:endParaRPr lang="en-US" sz="2400" dirty="0"/>
          </a:p>
          <a:p>
            <a:pPr marL="0" indent="0">
              <a:buNone/>
            </a:pPr>
            <a:br>
              <a:rPr lang="en-US" sz="2400" dirty="0"/>
            </a:br>
            <a:endParaRPr lang="en-IN" sz="2400" dirty="0"/>
          </a:p>
        </p:txBody>
      </p:sp>
    </p:spTree>
    <p:extLst>
      <p:ext uri="{BB962C8B-B14F-4D97-AF65-F5344CB8AC3E}">
        <p14:creationId xmlns:p14="http://schemas.microsoft.com/office/powerpoint/2010/main" val="41660615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921984-D87E-48D2-B303-87B7F958EFFB}"/>
              </a:ext>
            </a:extLst>
          </p:cNvPr>
          <p:cNvPicPr>
            <a:picLocks noChangeAspect="1"/>
          </p:cNvPicPr>
          <p:nvPr/>
        </p:nvPicPr>
        <p:blipFill>
          <a:blip r:embed="rId2"/>
          <a:stretch>
            <a:fillRect/>
          </a:stretch>
        </p:blipFill>
        <p:spPr>
          <a:xfrm>
            <a:off x="1083077" y="1562517"/>
            <a:ext cx="9374818" cy="603681"/>
          </a:xfrm>
          <a:prstGeom prst="rect">
            <a:avLst/>
          </a:prstGeom>
        </p:spPr>
      </p:pic>
      <p:pic>
        <p:nvPicPr>
          <p:cNvPr id="7" name="Picture 6">
            <a:extLst>
              <a:ext uri="{FF2B5EF4-FFF2-40B4-BE49-F238E27FC236}">
                <a16:creationId xmlns:a16="http://schemas.microsoft.com/office/drawing/2014/main" id="{92C3226F-8951-4E66-BCFD-C9E067670025}"/>
              </a:ext>
            </a:extLst>
          </p:cNvPr>
          <p:cNvPicPr>
            <a:picLocks noChangeAspect="1"/>
          </p:cNvPicPr>
          <p:nvPr/>
        </p:nvPicPr>
        <p:blipFill>
          <a:blip r:embed="rId3"/>
          <a:stretch>
            <a:fillRect/>
          </a:stretch>
        </p:blipFill>
        <p:spPr>
          <a:xfrm>
            <a:off x="1083077" y="2908593"/>
            <a:ext cx="9374818" cy="1301642"/>
          </a:xfrm>
          <a:prstGeom prst="rect">
            <a:avLst/>
          </a:prstGeom>
        </p:spPr>
      </p:pic>
      <p:pic>
        <p:nvPicPr>
          <p:cNvPr id="9" name="Picture 8">
            <a:extLst>
              <a:ext uri="{FF2B5EF4-FFF2-40B4-BE49-F238E27FC236}">
                <a16:creationId xmlns:a16="http://schemas.microsoft.com/office/drawing/2014/main" id="{54D0944A-8B4F-4BD0-9EFF-0CE6CBE201DE}"/>
              </a:ext>
            </a:extLst>
          </p:cNvPr>
          <p:cNvPicPr>
            <a:picLocks noChangeAspect="1"/>
          </p:cNvPicPr>
          <p:nvPr/>
        </p:nvPicPr>
        <p:blipFill>
          <a:blip r:embed="rId4"/>
          <a:stretch>
            <a:fillRect/>
          </a:stretch>
        </p:blipFill>
        <p:spPr>
          <a:xfrm>
            <a:off x="1083077" y="5091345"/>
            <a:ext cx="9374818" cy="1225117"/>
          </a:xfrm>
          <a:prstGeom prst="rect">
            <a:avLst/>
          </a:prstGeom>
        </p:spPr>
      </p:pic>
    </p:spTree>
    <p:extLst>
      <p:ext uri="{BB962C8B-B14F-4D97-AF65-F5344CB8AC3E}">
        <p14:creationId xmlns:p14="http://schemas.microsoft.com/office/powerpoint/2010/main" val="3654637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79716-881F-491B-AE78-F9616F6624A4}"/>
              </a:ext>
            </a:extLst>
          </p:cNvPr>
          <p:cNvSpPr>
            <a:spLocks noGrp="1"/>
          </p:cNvSpPr>
          <p:nvPr>
            <p:ph type="title"/>
          </p:nvPr>
        </p:nvSpPr>
        <p:spPr>
          <a:xfrm>
            <a:off x="2567126" y="901532"/>
            <a:ext cx="8610600" cy="1293028"/>
          </a:xfrm>
        </p:spPr>
        <p:txBody>
          <a:bodyPr/>
          <a:lstStyle/>
          <a:p>
            <a:r>
              <a:rPr lang="en-IN" b="1" i="1" u="sng" dirty="0"/>
              <a:t>STEP BY STEP EXECUTION OF PIANO TILE</a:t>
            </a:r>
          </a:p>
        </p:txBody>
      </p:sp>
      <p:sp>
        <p:nvSpPr>
          <p:cNvPr id="4" name="Content Placeholder 3">
            <a:extLst>
              <a:ext uri="{FF2B5EF4-FFF2-40B4-BE49-F238E27FC236}">
                <a16:creationId xmlns:a16="http://schemas.microsoft.com/office/drawing/2014/main" id="{C2C90BCE-E6FE-4C5E-B70B-223B26DB3963}"/>
              </a:ext>
            </a:extLst>
          </p:cNvPr>
          <p:cNvSpPr>
            <a:spLocks noGrp="1"/>
          </p:cNvSpPr>
          <p:nvPr>
            <p:ph idx="1"/>
          </p:nvPr>
        </p:nvSpPr>
        <p:spPr/>
        <p:txBody>
          <a:bodyPr>
            <a:normAutofit/>
          </a:bodyPr>
          <a:lstStyle/>
          <a:p>
            <a:pPr>
              <a:buFont typeface="Wingdings" panose="05000000000000000000" pitchFamily="2" charset="2"/>
              <a:buChar char="v"/>
            </a:pPr>
            <a:r>
              <a:rPr lang="en-IN" sz="2400" b="1" u="sng" dirty="0"/>
              <a:t>STEP 1:</a:t>
            </a:r>
          </a:p>
          <a:p>
            <a:pPr marL="0" indent="0">
              <a:buNone/>
            </a:pPr>
            <a:r>
              <a:rPr lang="en-IN" sz="2000" dirty="0"/>
              <a:t>As soon as the game is launched, a text box pops up asking the player for a username. Please make sure you select the username properly because this would be the assigned name of the user until the game is closed. The piano tile being a single player game will keep the username stored until the player exits the game. When the user enters the name and presses the </a:t>
            </a:r>
            <a:r>
              <a:rPr lang="en-IN" sz="2000" b="1" u="sng" dirty="0"/>
              <a:t>OK button/ ENTER key</a:t>
            </a:r>
            <a:r>
              <a:rPr lang="en-IN" sz="2000" dirty="0"/>
              <a:t> which deploys a window on which the game is to be played appears on the left hand side of the display screen. Once again a text box pops up asking the player to be ready, as soon as ANY KEY is pressed the game would immediately evoke on the window. </a:t>
            </a:r>
          </a:p>
        </p:txBody>
      </p:sp>
    </p:spTree>
    <p:extLst>
      <p:ext uri="{BB962C8B-B14F-4D97-AF65-F5344CB8AC3E}">
        <p14:creationId xmlns:p14="http://schemas.microsoft.com/office/powerpoint/2010/main" val="217607869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208BE-D8B7-4785-80B1-E5065EF52FA5}"/>
              </a:ext>
            </a:extLst>
          </p:cNvPr>
          <p:cNvSpPr>
            <a:spLocks noGrp="1"/>
          </p:cNvSpPr>
          <p:nvPr>
            <p:ph type="title"/>
          </p:nvPr>
        </p:nvSpPr>
        <p:spPr>
          <a:xfrm>
            <a:off x="649549" y="897538"/>
            <a:ext cx="8610600" cy="1293028"/>
          </a:xfrm>
        </p:spPr>
        <p:txBody>
          <a:bodyPr>
            <a:normAutofit/>
          </a:bodyPr>
          <a:lstStyle/>
          <a:p>
            <a:r>
              <a:rPr lang="en-IN" sz="3600" b="1" i="1" u="sng" dirty="0"/>
              <a:t>Details of interface/class</a:t>
            </a:r>
          </a:p>
        </p:txBody>
      </p:sp>
      <p:graphicFrame>
        <p:nvGraphicFramePr>
          <p:cNvPr id="6" name="Table 6">
            <a:extLst>
              <a:ext uri="{FF2B5EF4-FFF2-40B4-BE49-F238E27FC236}">
                <a16:creationId xmlns:a16="http://schemas.microsoft.com/office/drawing/2014/main" id="{A196923E-ECD1-46E0-B05F-C5A6837B84BE}"/>
              </a:ext>
            </a:extLst>
          </p:cNvPr>
          <p:cNvGraphicFramePr>
            <a:graphicFrameLocks noGrp="1"/>
          </p:cNvGraphicFramePr>
          <p:nvPr>
            <p:ph idx="1"/>
            <p:extLst>
              <p:ext uri="{D42A27DB-BD31-4B8C-83A1-F6EECF244321}">
                <p14:modId xmlns:p14="http://schemas.microsoft.com/office/powerpoint/2010/main" val="2173164108"/>
              </p:ext>
            </p:extLst>
          </p:nvPr>
        </p:nvGraphicFramePr>
        <p:xfrm>
          <a:off x="1074198" y="2103438"/>
          <a:ext cx="10051002" cy="3027680"/>
        </p:xfrm>
        <a:graphic>
          <a:graphicData uri="http://schemas.openxmlformats.org/drawingml/2006/table">
            <a:tbl>
              <a:tblPr firstRow="1" bandRow="1">
                <a:tableStyleId>{775DCB02-9BB8-47FD-8907-85C794F793BA}</a:tableStyleId>
              </a:tblPr>
              <a:tblGrid>
                <a:gridCol w="2760955">
                  <a:extLst>
                    <a:ext uri="{9D8B030D-6E8A-4147-A177-3AD203B41FA5}">
                      <a16:colId xmlns:a16="http://schemas.microsoft.com/office/drawing/2014/main" val="1991218624"/>
                    </a:ext>
                  </a:extLst>
                </a:gridCol>
                <a:gridCol w="7290047">
                  <a:extLst>
                    <a:ext uri="{9D8B030D-6E8A-4147-A177-3AD203B41FA5}">
                      <a16:colId xmlns:a16="http://schemas.microsoft.com/office/drawing/2014/main" val="4180046229"/>
                    </a:ext>
                  </a:extLst>
                </a:gridCol>
              </a:tblGrid>
              <a:tr h="370840">
                <a:tc>
                  <a:txBody>
                    <a:bodyPr/>
                    <a:lstStyle/>
                    <a:p>
                      <a:pPr algn="ctr"/>
                      <a:r>
                        <a:rPr lang="en-IN" sz="2400" dirty="0"/>
                        <a:t>CLASS NAME </a:t>
                      </a:r>
                    </a:p>
                  </a:txBody>
                  <a:tcPr/>
                </a:tc>
                <a:tc>
                  <a:txBody>
                    <a:bodyPr/>
                    <a:lstStyle/>
                    <a:p>
                      <a:pPr algn="ctr"/>
                      <a:r>
                        <a:rPr lang="en-IN" sz="2400" dirty="0"/>
                        <a:t>INTERFACES IMPLEMENTED / CLASSES EXTENDED</a:t>
                      </a:r>
                    </a:p>
                  </a:txBody>
                  <a:tcPr/>
                </a:tc>
                <a:extLst>
                  <a:ext uri="{0D108BD9-81ED-4DB2-BD59-A6C34878D82A}">
                    <a16:rowId xmlns:a16="http://schemas.microsoft.com/office/drawing/2014/main" val="3655352888"/>
                  </a:ext>
                </a:extLst>
              </a:tr>
              <a:tr h="370840">
                <a:tc>
                  <a:txBody>
                    <a:bodyPr/>
                    <a:lstStyle/>
                    <a:p>
                      <a:pPr algn="ctr"/>
                      <a:r>
                        <a:rPr lang="en-IN" dirty="0" err="1"/>
                        <a:t>DontTouchTheWhiteTile</a:t>
                      </a:r>
                      <a:endParaRPr lang="en-IN" dirty="0"/>
                    </a:p>
                  </a:txBody>
                  <a:tcPr/>
                </a:tc>
                <a:tc>
                  <a:txBody>
                    <a:bodyPr/>
                    <a:lstStyle/>
                    <a:p>
                      <a:pPr marL="0" indent="0" algn="ctr">
                        <a:buFont typeface="Arial" panose="020B0604020202020204" pitchFamily="34" charset="0"/>
                        <a:buNone/>
                      </a:pPr>
                      <a:r>
                        <a:rPr lang="en-IN" dirty="0"/>
                        <a:t>Interfaces implemented: </a:t>
                      </a:r>
                    </a:p>
                    <a:p>
                      <a:pPr marL="0" indent="0" algn="ctr">
                        <a:buFont typeface="Arial" panose="020B0604020202020204" pitchFamily="34" charset="0"/>
                        <a:buNone/>
                      </a:pPr>
                      <a:r>
                        <a:rPr lang="en-IN" dirty="0"/>
                        <a:t> ActionListener</a:t>
                      </a:r>
                    </a:p>
                    <a:p>
                      <a:pPr marL="0" indent="0" algn="ctr">
                        <a:buFont typeface="Arial" panose="020B0604020202020204" pitchFamily="34" charset="0"/>
                        <a:buNone/>
                      </a:pPr>
                      <a:r>
                        <a:rPr lang="en-IN" dirty="0"/>
                        <a:t> </a:t>
                      </a:r>
                      <a:r>
                        <a:rPr lang="en-IN" dirty="0" err="1"/>
                        <a:t>MouseListener</a:t>
                      </a:r>
                      <a:endParaRPr lang="en-IN" dirty="0"/>
                    </a:p>
                    <a:p>
                      <a:pPr algn="ctr"/>
                      <a:endParaRPr lang="en-IN" dirty="0"/>
                    </a:p>
                  </a:txBody>
                  <a:tcPr/>
                </a:tc>
                <a:extLst>
                  <a:ext uri="{0D108BD9-81ED-4DB2-BD59-A6C34878D82A}">
                    <a16:rowId xmlns:a16="http://schemas.microsoft.com/office/drawing/2014/main" val="702947863"/>
                  </a:ext>
                </a:extLst>
              </a:tr>
              <a:tr h="370840">
                <a:tc>
                  <a:txBody>
                    <a:bodyPr/>
                    <a:lstStyle/>
                    <a:p>
                      <a:pPr algn="ctr"/>
                      <a:r>
                        <a:rPr lang="en-IN" dirty="0" err="1"/>
                        <a:t>Renederer</a:t>
                      </a:r>
                      <a:endParaRPr lang="en-IN" dirty="0"/>
                    </a:p>
                  </a:txBody>
                  <a:tcPr/>
                </a:tc>
                <a:tc>
                  <a:txBody>
                    <a:bodyPr/>
                    <a:lstStyle/>
                    <a:p>
                      <a:pPr algn="ctr"/>
                      <a:r>
                        <a:rPr lang="en-IN" dirty="0"/>
                        <a:t>Class Extended:</a:t>
                      </a:r>
                    </a:p>
                    <a:p>
                      <a:pPr algn="ctr"/>
                      <a:r>
                        <a:rPr lang="en-IN" dirty="0"/>
                        <a:t>  </a:t>
                      </a:r>
                      <a:r>
                        <a:rPr lang="en-IN" dirty="0" err="1"/>
                        <a:t>JPanel</a:t>
                      </a:r>
                      <a:endParaRPr lang="en-IN" dirty="0"/>
                    </a:p>
                  </a:txBody>
                  <a:tcPr/>
                </a:tc>
                <a:extLst>
                  <a:ext uri="{0D108BD9-81ED-4DB2-BD59-A6C34878D82A}">
                    <a16:rowId xmlns:a16="http://schemas.microsoft.com/office/drawing/2014/main" val="2639979187"/>
                  </a:ext>
                </a:extLst>
              </a:tr>
              <a:tr h="370840">
                <a:tc>
                  <a:txBody>
                    <a:bodyPr/>
                    <a:lstStyle/>
                    <a:p>
                      <a:pPr algn="ctr"/>
                      <a:r>
                        <a:rPr lang="en-IN" dirty="0"/>
                        <a:t>Tile</a:t>
                      </a:r>
                    </a:p>
                  </a:txBody>
                  <a:tcPr/>
                </a:tc>
                <a:tc>
                  <a:txBody>
                    <a:bodyPr/>
                    <a:lstStyle/>
                    <a:p>
                      <a:pPr algn="ctr"/>
                      <a:r>
                        <a:rPr lang="en-IN" dirty="0"/>
                        <a:t>-</a:t>
                      </a:r>
                    </a:p>
                  </a:txBody>
                  <a:tcPr/>
                </a:tc>
                <a:extLst>
                  <a:ext uri="{0D108BD9-81ED-4DB2-BD59-A6C34878D82A}">
                    <a16:rowId xmlns:a16="http://schemas.microsoft.com/office/drawing/2014/main" val="428204767"/>
                  </a:ext>
                </a:extLst>
              </a:tr>
              <a:tr h="370840">
                <a:tc>
                  <a:txBody>
                    <a:bodyPr/>
                    <a:lstStyle/>
                    <a:p>
                      <a:pPr algn="ctr"/>
                      <a:r>
                        <a:rPr lang="en-IN" dirty="0" err="1"/>
                        <a:t>MusicPlayer</a:t>
                      </a:r>
                      <a:endParaRPr lang="en-IN" dirty="0"/>
                    </a:p>
                  </a:txBody>
                  <a:tcPr/>
                </a:tc>
                <a:tc>
                  <a:txBody>
                    <a:bodyPr/>
                    <a:lstStyle/>
                    <a:p>
                      <a:pPr algn="ctr"/>
                      <a:r>
                        <a:rPr lang="en-IN" dirty="0"/>
                        <a:t>-</a:t>
                      </a:r>
                    </a:p>
                  </a:txBody>
                  <a:tcPr/>
                </a:tc>
                <a:extLst>
                  <a:ext uri="{0D108BD9-81ED-4DB2-BD59-A6C34878D82A}">
                    <a16:rowId xmlns:a16="http://schemas.microsoft.com/office/drawing/2014/main" val="2121682886"/>
                  </a:ext>
                </a:extLst>
              </a:tr>
            </a:tbl>
          </a:graphicData>
        </a:graphic>
      </p:graphicFrame>
    </p:spTree>
    <p:extLst>
      <p:ext uri="{BB962C8B-B14F-4D97-AF65-F5344CB8AC3E}">
        <p14:creationId xmlns:p14="http://schemas.microsoft.com/office/powerpoint/2010/main" val="8307503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522E2BB-4DA9-48D1-8A2B-B46E98BBEE8F}"/>
              </a:ext>
            </a:extLst>
          </p:cNvPr>
          <p:cNvSpPr txBox="1"/>
          <p:nvPr/>
        </p:nvSpPr>
        <p:spPr>
          <a:xfrm>
            <a:off x="3252787" y="2828835"/>
            <a:ext cx="5686425" cy="1200329"/>
          </a:xfrm>
          <a:prstGeom prst="rect">
            <a:avLst/>
          </a:prstGeom>
          <a:noFill/>
        </p:spPr>
        <p:txBody>
          <a:bodyPr wrap="square" rtlCol="0">
            <a:spAutoFit/>
          </a:bodyPr>
          <a:lstStyle/>
          <a:p>
            <a:pPr algn="ctr"/>
            <a:r>
              <a:rPr lang="en-IN" sz="7200" b="1" i="1" dirty="0"/>
              <a:t>THANK YOU</a:t>
            </a:r>
          </a:p>
        </p:txBody>
      </p:sp>
    </p:spTree>
    <p:extLst>
      <p:ext uri="{BB962C8B-B14F-4D97-AF65-F5344CB8AC3E}">
        <p14:creationId xmlns:p14="http://schemas.microsoft.com/office/powerpoint/2010/main" val="1909915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089D1EB-BF53-4BB5-8345-3B7526DFF1D6}"/>
              </a:ext>
            </a:extLst>
          </p:cNvPr>
          <p:cNvSpPr txBox="1"/>
          <p:nvPr/>
        </p:nvSpPr>
        <p:spPr>
          <a:xfrm>
            <a:off x="3073139" y="5015060"/>
            <a:ext cx="5618376" cy="646331"/>
          </a:xfrm>
          <a:prstGeom prst="rect">
            <a:avLst/>
          </a:prstGeom>
          <a:noFill/>
        </p:spPr>
        <p:txBody>
          <a:bodyPr wrap="square" rtlCol="0">
            <a:spAutoFit/>
          </a:bodyPr>
          <a:lstStyle/>
          <a:p>
            <a:pPr algn="ctr"/>
            <a:r>
              <a:rPr lang="en-IN" sz="3600" b="1" i="1" dirty="0"/>
              <a:t>User enters name </a:t>
            </a:r>
            <a:r>
              <a:rPr lang="en-IN" sz="3600" b="1" i="1" dirty="0" err="1"/>
              <a:t>abcd</a:t>
            </a:r>
            <a:endParaRPr lang="en-IN" sz="3600" b="1" i="1" dirty="0"/>
          </a:p>
        </p:txBody>
      </p:sp>
      <p:pic>
        <p:nvPicPr>
          <p:cNvPr id="3" name="Picture 2">
            <a:extLst>
              <a:ext uri="{FF2B5EF4-FFF2-40B4-BE49-F238E27FC236}">
                <a16:creationId xmlns:a16="http://schemas.microsoft.com/office/drawing/2014/main" id="{F4757F8D-5261-4B90-B31C-F25CBF71F438}"/>
              </a:ext>
            </a:extLst>
          </p:cNvPr>
          <p:cNvPicPr>
            <a:picLocks noChangeAspect="1"/>
          </p:cNvPicPr>
          <p:nvPr/>
        </p:nvPicPr>
        <p:blipFill>
          <a:blip r:embed="rId2"/>
          <a:stretch>
            <a:fillRect/>
          </a:stretch>
        </p:blipFill>
        <p:spPr>
          <a:xfrm>
            <a:off x="4062404" y="1842940"/>
            <a:ext cx="3639845" cy="2308193"/>
          </a:xfrm>
          <a:prstGeom prst="rect">
            <a:avLst/>
          </a:prstGeom>
        </p:spPr>
      </p:pic>
    </p:spTree>
    <p:extLst>
      <p:ext uri="{BB962C8B-B14F-4D97-AF65-F5344CB8AC3E}">
        <p14:creationId xmlns:p14="http://schemas.microsoft.com/office/powerpoint/2010/main" val="22473616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6F51C5F-FE53-4F2A-AF27-32EA48D7590F}"/>
              </a:ext>
            </a:extLst>
          </p:cNvPr>
          <p:cNvPicPr>
            <a:picLocks noChangeAspect="1"/>
          </p:cNvPicPr>
          <p:nvPr/>
        </p:nvPicPr>
        <p:blipFill>
          <a:blip r:embed="rId2"/>
          <a:stretch>
            <a:fillRect/>
          </a:stretch>
        </p:blipFill>
        <p:spPr>
          <a:xfrm>
            <a:off x="844919" y="1429305"/>
            <a:ext cx="5291092" cy="4938202"/>
          </a:xfrm>
          <a:prstGeom prst="rect">
            <a:avLst/>
          </a:prstGeom>
        </p:spPr>
      </p:pic>
      <p:pic>
        <p:nvPicPr>
          <p:cNvPr id="7" name="Content Placeholder 4">
            <a:extLst>
              <a:ext uri="{FF2B5EF4-FFF2-40B4-BE49-F238E27FC236}">
                <a16:creationId xmlns:a16="http://schemas.microsoft.com/office/drawing/2014/main" id="{B43A0C41-64ED-4EF5-AAA9-0E5DA8457927}"/>
              </a:ext>
            </a:extLst>
          </p:cNvPr>
          <p:cNvPicPr>
            <a:picLocks noChangeAspect="1"/>
          </p:cNvPicPr>
          <p:nvPr/>
        </p:nvPicPr>
        <p:blipFill>
          <a:blip r:embed="rId3"/>
          <a:stretch>
            <a:fillRect/>
          </a:stretch>
        </p:blipFill>
        <p:spPr>
          <a:xfrm>
            <a:off x="4569040" y="2787588"/>
            <a:ext cx="3053919" cy="1509205"/>
          </a:xfrm>
          <a:prstGeom prst="rect">
            <a:avLst/>
          </a:prstGeom>
        </p:spPr>
      </p:pic>
      <p:sp>
        <p:nvSpPr>
          <p:cNvPr id="8" name="TextBox 7">
            <a:extLst>
              <a:ext uri="{FF2B5EF4-FFF2-40B4-BE49-F238E27FC236}">
                <a16:creationId xmlns:a16="http://schemas.microsoft.com/office/drawing/2014/main" id="{903392FD-606B-4610-8C87-626CACC61878}"/>
              </a:ext>
            </a:extLst>
          </p:cNvPr>
          <p:cNvSpPr txBox="1"/>
          <p:nvPr/>
        </p:nvSpPr>
        <p:spPr>
          <a:xfrm>
            <a:off x="8380519" y="1275005"/>
            <a:ext cx="3053919" cy="3970318"/>
          </a:xfrm>
          <a:prstGeom prst="rect">
            <a:avLst/>
          </a:prstGeom>
          <a:noFill/>
        </p:spPr>
        <p:txBody>
          <a:bodyPr wrap="square" rtlCol="0">
            <a:spAutoFit/>
          </a:bodyPr>
          <a:lstStyle/>
          <a:p>
            <a:pPr algn="ctr"/>
            <a:r>
              <a:rPr lang="en-IN" sz="2800" b="1" i="1" dirty="0"/>
              <a:t>Whenever ready the user can press any key to start the game on the window which appeared on the left hand side of the display screen.</a:t>
            </a:r>
          </a:p>
        </p:txBody>
      </p:sp>
    </p:spTree>
    <p:extLst>
      <p:ext uri="{BB962C8B-B14F-4D97-AF65-F5344CB8AC3E}">
        <p14:creationId xmlns:p14="http://schemas.microsoft.com/office/powerpoint/2010/main" val="2001336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5C9604-A295-49B7-A1D9-C51B8DA2409D}"/>
              </a:ext>
            </a:extLst>
          </p:cNvPr>
          <p:cNvSpPr txBox="1"/>
          <p:nvPr/>
        </p:nvSpPr>
        <p:spPr>
          <a:xfrm>
            <a:off x="853736" y="2136338"/>
            <a:ext cx="10750858" cy="2585323"/>
          </a:xfrm>
          <a:prstGeom prst="rect">
            <a:avLst/>
          </a:prstGeom>
          <a:noFill/>
        </p:spPr>
        <p:txBody>
          <a:bodyPr wrap="square" rtlCol="0">
            <a:spAutoFit/>
          </a:bodyPr>
          <a:lstStyle/>
          <a:p>
            <a:pPr>
              <a:buFont typeface="Wingdings" panose="05000000000000000000" pitchFamily="2" charset="2"/>
              <a:buChar char="v"/>
            </a:pPr>
            <a:r>
              <a:rPr lang="en-IN" sz="2400" b="1" u="sng" dirty="0"/>
              <a:t>STEP 2:</a:t>
            </a:r>
          </a:p>
          <a:p>
            <a:endParaRPr lang="en-IN" sz="2000" b="1" dirty="0"/>
          </a:p>
          <a:p>
            <a:r>
              <a:rPr lang="en-IN" sz="2000" dirty="0"/>
              <a:t>At the start of the game, randomly arranged black and white tiles appear on the window. And at the </a:t>
            </a:r>
            <a:r>
              <a:rPr lang="en-IN" sz="2000" b="1" dirty="0"/>
              <a:t>top-and-centre</a:t>
            </a:r>
            <a:r>
              <a:rPr lang="en-IN" sz="2000" dirty="0"/>
              <a:t> of the window your score appears which would be presently zero, if the game has just begun. The </a:t>
            </a:r>
            <a:r>
              <a:rPr lang="en-IN" sz="2000" b="1" dirty="0"/>
              <a:t>music</a:t>
            </a:r>
            <a:r>
              <a:rPr lang="en-IN" sz="2000" dirty="0"/>
              <a:t> starts to play in the </a:t>
            </a:r>
            <a:r>
              <a:rPr lang="en-IN" sz="2000" b="1" dirty="0"/>
              <a:t>background</a:t>
            </a:r>
            <a:r>
              <a:rPr lang="en-IN" sz="2000" dirty="0"/>
              <a:t>, as soon as the game is started. The high score of the </a:t>
            </a:r>
            <a:r>
              <a:rPr lang="en-IN" sz="2000" b="1" dirty="0"/>
              <a:t>top left</a:t>
            </a:r>
            <a:r>
              <a:rPr lang="en-IN" sz="2000" dirty="0"/>
              <a:t> hand and left side of the window panel.</a:t>
            </a:r>
          </a:p>
          <a:p>
            <a:endParaRPr lang="en-IN" dirty="0"/>
          </a:p>
        </p:txBody>
      </p:sp>
    </p:spTree>
    <p:extLst>
      <p:ext uri="{BB962C8B-B14F-4D97-AF65-F5344CB8AC3E}">
        <p14:creationId xmlns:p14="http://schemas.microsoft.com/office/powerpoint/2010/main" val="2363945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AEC8EE27-AABA-40EE-9C39-87F37B3BB34E}"/>
              </a:ext>
            </a:extLst>
          </p:cNvPr>
          <p:cNvSpPr>
            <a:spLocks noGrp="1"/>
          </p:cNvSpPr>
          <p:nvPr>
            <p:ph type="body" sz="half" idx="4294967295"/>
          </p:nvPr>
        </p:nvSpPr>
        <p:spPr>
          <a:xfrm flipH="1">
            <a:off x="254000" y="2668588"/>
            <a:ext cx="4146550" cy="2263775"/>
          </a:xfrm>
        </p:spPr>
        <p:txBody>
          <a:bodyPr>
            <a:normAutofit/>
          </a:bodyPr>
          <a:lstStyle/>
          <a:p>
            <a:pPr marL="0" indent="0" algn="ctr">
              <a:buNone/>
            </a:pPr>
            <a:r>
              <a:rPr lang="en-IN" sz="3600" b="1" i="1" dirty="0"/>
              <a:t>Game has just begun, music starts playing.</a:t>
            </a:r>
          </a:p>
        </p:txBody>
      </p:sp>
      <p:pic>
        <p:nvPicPr>
          <p:cNvPr id="3" name="Picture 2">
            <a:extLst>
              <a:ext uri="{FF2B5EF4-FFF2-40B4-BE49-F238E27FC236}">
                <a16:creationId xmlns:a16="http://schemas.microsoft.com/office/drawing/2014/main" id="{674C1011-C880-4FFF-B4FB-C2F5C14C69F0}"/>
              </a:ext>
            </a:extLst>
          </p:cNvPr>
          <p:cNvPicPr>
            <a:picLocks noChangeAspect="1"/>
          </p:cNvPicPr>
          <p:nvPr/>
        </p:nvPicPr>
        <p:blipFill>
          <a:blip r:embed="rId2"/>
          <a:stretch>
            <a:fillRect/>
          </a:stretch>
        </p:blipFill>
        <p:spPr>
          <a:xfrm>
            <a:off x="6010275" y="495300"/>
            <a:ext cx="4991100" cy="5821348"/>
          </a:xfrm>
          <a:prstGeom prst="rect">
            <a:avLst/>
          </a:prstGeom>
        </p:spPr>
      </p:pic>
    </p:spTree>
    <p:extLst>
      <p:ext uri="{BB962C8B-B14F-4D97-AF65-F5344CB8AC3E}">
        <p14:creationId xmlns:p14="http://schemas.microsoft.com/office/powerpoint/2010/main" val="139433988"/>
      </p:ext>
    </p:extLst>
  </p:cSld>
  <p:clrMapOvr>
    <a:masterClrMapping/>
  </p:clrMapOvr>
</p:sld>
</file>

<file path=ppt/theme/theme1.xml><?xml version="1.0" encoding="utf-8"?>
<a:theme xmlns:a="http://schemas.openxmlformats.org/drawingml/2006/main" name="Vapor Trail">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2.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TM04033937[[fn=Vapor Trail]]</Template>
  <TotalTime>0</TotalTime>
  <Words>2044</Words>
  <Application>Microsoft Office PowerPoint</Application>
  <PresentationFormat>Widescreen</PresentationFormat>
  <Paragraphs>182</Paragraphs>
  <Slides>51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Calibri</vt:lpstr>
      <vt:lpstr>Century Gothic</vt:lpstr>
      <vt:lpstr>Wingdings</vt:lpstr>
      <vt:lpstr>Vapor Trail</vt:lpstr>
      <vt:lpstr>PIANO TILES</vt:lpstr>
      <vt:lpstr>GROUP DETAILS</vt:lpstr>
      <vt:lpstr>ABSTRACT</vt:lpstr>
      <vt:lpstr>ROAD MAP</vt:lpstr>
      <vt:lpstr>STEP BY STEP EXECUTION OF PIANO TILE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Table for Exception Handling</vt:lpstr>
      <vt:lpstr>Implementation Details</vt:lpstr>
      <vt:lpstr>PowerPoint Presentation</vt:lpstr>
      <vt:lpstr>Details of File Handling  </vt:lpstr>
      <vt:lpstr>PowerPoint Presentation</vt:lpstr>
      <vt:lpstr>Details of interface/class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2020-05-18T17:37:30Z</dcterms:created>
  <dcterms:modified xsi:type="dcterms:W3CDTF">2021-08-21T12:01:16Z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